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21"/>
  </p:handoutMasterIdLst>
  <p:sldIdLst>
    <p:sldId id="257" r:id="rId2"/>
    <p:sldId id="288" r:id="rId3"/>
    <p:sldId id="372" r:id="rId4"/>
    <p:sldId id="319" r:id="rId5"/>
    <p:sldId id="361" r:id="rId6"/>
    <p:sldId id="373" r:id="rId7"/>
    <p:sldId id="367" r:id="rId8"/>
    <p:sldId id="376" r:id="rId9"/>
    <p:sldId id="377" r:id="rId10"/>
    <p:sldId id="378" r:id="rId11"/>
    <p:sldId id="379" r:id="rId12"/>
    <p:sldId id="380" r:id="rId13"/>
    <p:sldId id="382" r:id="rId14"/>
    <p:sldId id="385" r:id="rId15"/>
    <p:sldId id="383" r:id="rId16"/>
    <p:sldId id="384" r:id="rId17"/>
    <p:sldId id="386" r:id="rId18"/>
    <p:sldId id="387" r:id="rId19"/>
    <p:sldId id="38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B9CDD8"/>
    <a:srgbClr val="4B6588"/>
    <a:srgbClr val="EEA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98" autoAdjust="0"/>
    <p:restoredTop sz="80826" autoAdjust="0"/>
  </p:normalViewPr>
  <p:slideViewPr>
    <p:cSldViewPr snapToGrid="0" snapToObjects="1">
      <p:cViewPr>
        <p:scale>
          <a:sx n="100" d="100"/>
          <a:sy n="100" d="100"/>
        </p:scale>
        <p:origin x="-288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6BDAD-25B3-2642-8079-4DE7225AF797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111F1-C3F3-6444-AD23-A5356859E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64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0000" b="1" spc="-250" baseline="0">
                <a:solidFill>
                  <a:srgbClr val="EEAD13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>
            <a:normAutofit/>
          </a:bodyPr>
          <a:lstStyle>
            <a:lvl1pPr marL="0" indent="0" algn="l"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A2D5F-F163-463E-9BCF-CFF7D41315A0}" type="datetime1">
              <a:rPr lang="en-US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388"/>
            <a:ext cx="563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4348903-6826-4A9B-9AE8-44F16C3611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246A5-F4DB-4CFC-8698-87531CECA77C}" type="datetime1">
              <a:rPr lang="en-US"/>
              <a:pPr/>
              <a:t>3/1/2017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11AAEE3-C319-4E2C-97CA-2DAC98A66C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CAB1B32-D548-4405-A118-4DB7B95E9B56}" type="datetime1">
              <a:rPr lang="en-US"/>
              <a:pPr/>
              <a:t>3/1/2017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B821E3-1AAE-449D-A2E3-9F774C158A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7B2788BF-B28C-48CE-9C31-D6345CD2C761}" type="datetime1">
              <a:rPr lang="en-US"/>
              <a:pPr/>
              <a:t>3/1/2017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2EAA75E-F092-448D-BC54-1E4F1699C3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FB533B-BA7A-4752-875B-0B66CE7AD1BF}" type="datetime1">
              <a:rPr lang="en-US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803535-91A5-42EE-AB9C-412FF92B65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630E4-1E03-4722-A989-F0138F534C25}" type="datetime1">
              <a:rPr lang="en-US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CE80B61-B0EA-4D13-BC0E-389B8475C4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200"/>
              </a:lnSpc>
              <a:defRPr b="1"/>
            </a:lvl1pPr>
          </a:lstStyle>
          <a:p>
            <a:r>
              <a:rPr lang="en-AU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2051FE-7459-404A-AC69-05C0F76DC7B2}" type="datetime1">
              <a:rPr lang="en-US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ED0A0B-28CF-40C8-8629-12D51325B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Click icon to add picture</a:t>
            </a:r>
            <a:endParaRPr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ED6D76-E1C9-4043-9532-FD25B1A83392}" type="datetime1">
              <a:rPr lang="en-US"/>
              <a:pPr/>
              <a:t>3/1/2017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E860EA-2E4C-401D-A816-1B7D89E142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 flipH="1">
            <a:off x="4573588" y="1693863"/>
            <a:ext cx="19050" cy="4389437"/>
          </a:xfrm>
          <a:prstGeom prst="rect">
            <a:avLst/>
          </a:prstGeom>
          <a:gradFill rotWithShape="1">
            <a:gsLst>
              <a:gs pos="0">
                <a:srgbClr val="607090"/>
              </a:gs>
              <a:gs pos="100000">
                <a:schemeClr val="tx2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Century Gothic" charset="0"/>
              <a:cs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flipH="1">
            <a:off x="4573588" y="1693863"/>
            <a:ext cx="19050" cy="4389437"/>
          </a:xfrm>
          <a:prstGeom prst="rect">
            <a:avLst/>
          </a:prstGeom>
          <a:gradFill rotWithShape="1">
            <a:gsLst>
              <a:gs pos="0">
                <a:srgbClr val="607090"/>
              </a:gs>
              <a:gs pos="100000">
                <a:schemeClr val="tx2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Century Gothic" charset="0"/>
              <a:cs typeface="ＭＳ Ｐゴシック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flipH="1">
            <a:off x="4573588" y="1693863"/>
            <a:ext cx="19050" cy="4389437"/>
          </a:xfrm>
          <a:prstGeom prst="rect">
            <a:avLst/>
          </a:prstGeom>
          <a:gradFill rotWithShape="1">
            <a:gsLst>
              <a:gs pos="0">
                <a:srgbClr val="607090"/>
              </a:gs>
              <a:gs pos="100000">
                <a:schemeClr val="tx2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Century Gothic" charset="0"/>
              <a:cs typeface="ＭＳ Ｐゴシック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flipH="1">
            <a:off x="4573588" y="1693863"/>
            <a:ext cx="19050" cy="4389437"/>
          </a:xfrm>
          <a:prstGeom prst="rect">
            <a:avLst/>
          </a:prstGeom>
          <a:gradFill rotWithShape="1">
            <a:gsLst>
              <a:gs pos="0">
                <a:srgbClr val="607090"/>
              </a:gs>
              <a:gs pos="100000">
                <a:schemeClr val="tx2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Century Gothic" charset="0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19033A-DD92-4DEA-9554-915903C07A40}" type="datetime1">
              <a:rPr lang="en-US"/>
              <a:pPr/>
              <a:t>3/1/2017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EDD829A-C82F-4496-A9EB-29C8AB18FE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4CCC52-8FAE-42E8-90B6-3BE89DA0692F}" type="datetime1">
              <a:rPr lang="en-US"/>
              <a:pPr/>
              <a:t>3/1/2017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7EC0817-71EF-49C5-B596-7FA6A25709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FA2D82-DE1F-48F6-9104-38B3159DF7C0}" type="datetime1">
              <a:rPr lang="en-US"/>
              <a:pPr/>
              <a:t>3/1/2017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7A7FCF-B707-4AF5-9190-616F7C223C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35CCD0-7360-408C-8F55-DDC131E0F3F0}" type="datetime1">
              <a:rPr lang="en-US"/>
              <a:pPr/>
              <a:t>3/1/2017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CA70211-6743-4593-BAC0-5EF71E5604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2775" y="582613"/>
            <a:ext cx="79184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9013" y="2044700"/>
            <a:ext cx="7165975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388"/>
            <a:ext cx="1600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2"/>
                </a:solidFill>
                <a:latin typeface="Century Gothic" charset="0"/>
              </a:defRPr>
            </a:lvl1pPr>
          </a:lstStyle>
          <a:p>
            <a:fld id="{7E482818-C944-42B4-A81F-523906E8F0DF}" type="datetime1">
              <a:rPr lang="en-US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038" y="6275388"/>
            <a:ext cx="5643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2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B9CDE5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B9CDE5"/>
          </a:solidFill>
          <a:latin typeface="Century Gothic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B9CDE5"/>
          </a:solidFill>
          <a:latin typeface="Century Gothic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B9CDE5"/>
          </a:solidFill>
          <a:latin typeface="Century Gothic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B9CDE5"/>
          </a:solidFill>
          <a:latin typeface="Century Gothic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defRPr sz="2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rgbClr val="EEAD13"/>
        </a:buClr>
        <a:buSzPct val="90000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035050" indent="-349250" algn="l" rtl="0" eaLnBrk="0" fontAlgn="base" hangingPunct="0">
        <a:spcBef>
          <a:spcPct val="20000"/>
        </a:spcBef>
        <a:spcAft>
          <a:spcPct val="0"/>
        </a:spcAft>
        <a:buClr>
          <a:srgbClr val="EEAD13"/>
        </a:buClr>
        <a:buSzPct val="90000"/>
        <a:buFont typeface="Wingdings 2" charset="2"/>
        <a:buChar char="Ü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336550" algn="l" rtl="0" eaLnBrk="0" fontAlgn="base" hangingPunct="0">
        <a:spcBef>
          <a:spcPct val="20000"/>
        </a:spcBef>
        <a:spcAft>
          <a:spcPct val="0"/>
        </a:spcAft>
        <a:buClr>
          <a:srgbClr val="949FBF"/>
        </a:buClr>
        <a:buSzPct val="90000"/>
        <a:buFont typeface="Wingdings 2" charset="2"/>
        <a:buChar char="Ü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720850" indent="-349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 2" charset="2"/>
        <a:buChar char="Ü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8157" y="1006059"/>
            <a:ext cx="9066714" cy="2518327"/>
          </a:xfrm>
        </p:spPr>
        <p:txBody>
          <a:bodyPr anchor="t"/>
          <a:lstStyle/>
          <a:p>
            <a:pPr algn="ctr">
              <a:lnSpc>
                <a:spcPts val="6000"/>
              </a:lnSpc>
            </a:pPr>
            <a:r>
              <a:rPr lang="en-US" sz="4800" dirty="0" smtClean="0"/>
              <a:t>Research on Pre-implantation Embryos: Ethical Imperatives</a:t>
            </a:r>
            <a:endParaRPr lang="en-GB" sz="3200" dirty="0"/>
          </a:p>
        </p:txBody>
      </p:sp>
      <p:sp>
        <p:nvSpPr>
          <p:cNvPr id="18435" name="Subtitle 5"/>
          <p:cNvSpPr>
            <a:spLocks noGrp="1"/>
          </p:cNvSpPr>
          <p:nvPr>
            <p:ph type="subTitle" idx="1"/>
          </p:nvPr>
        </p:nvSpPr>
        <p:spPr>
          <a:xfrm>
            <a:off x="306387" y="3922302"/>
            <a:ext cx="7924244" cy="1012723"/>
          </a:xfrm>
        </p:spPr>
        <p:txBody>
          <a:bodyPr anchor="b">
            <a:normAutofit/>
          </a:bodyPr>
          <a:lstStyle/>
          <a:p>
            <a:pPr algn="ctr">
              <a:lnSpc>
                <a:spcPts val="2980"/>
              </a:lnSpc>
            </a:pPr>
            <a:r>
              <a:rPr lang="en-US" dirty="0"/>
              <a:t>D</a:t>
            </a:r>
            <a:r>
              <a:rPr lang="en-US" dirty="0" smtClean="0"/>
              <a:t> Gareth Jones</a:t>
            </a:r>
          </a:p>
          <a:p>
            <a:pPr algn="ctr">
              <a:lnSpc>
                <a:spcPts val="2980"/>
              </a:lnSpc>
            </a:pPr>
            <a:r>
              <a:rPr lang="en-US" sz="3600" dirty="0" smtClean="0"/>
              <a:t>University of Otago</a:t>
            </a:r>
          </a:p>
        </p:txBody>
      </p:sp>
      <p:sp>
        <p:nvSpPr>
          <p:cNvPr id="6" name="Rectangle 5"/>
          <p:cNvSpPr/>
          <p:nvPr/>
        </p:nvSpPr>
        <p:spPr>
          <a:xfrm>
            <a:off x="306388" y="1006059"/>
            <a:ext cx="4572000" cy="8301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700"/>
              </a:lnSpc>
            </a:pPr>
            <a:r>
              <a:rPr lang="en-GB" sz="3100" spc="-250" dirty="0" smtClean="0">
                <a:solidFill>
                  <a:prstClr val="white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GB" sz="3100" spc="-250" dirty="0" smtClean="0">
                <a:solidFill>
                  <a:prstClr val="white"/>
                </a:solidFill>
                <a:ea typeface="ＭＳ Ｐゴシック" charset="-128"/>
                <a:cs typeface="ＭＳ Ｐゴシック" charset="-128"/>
              </a:rPr>
            </a:b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988" y="582613"/>
            <a:ext cx="7918450" cy="788987"/>
          </a:xfrm>
        </p:spPr>
        <p:txBody>
          <a:bodyPr/>
          <a:lstStyle/>
          <a:p>
            <a:r>
              <a:rPr lang="en-US" dirty="0" smtClean="0">
                <a:solidFill>
                  <a:srgbClr val="EEAD13"/>
                </a:solidFill>
              </a:rPr>
              <a:t>Consequences of current situation</a:t>
            </a:r>
            <a:endParaRPr lang="en-US" sz="2400" dirty="0" smtClean="0">
              <a:solidFill>
                <a:srgbClr val="EEAD1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471" y="1766511"/>
            <a:ext cx="7601129" cy="4354102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Embryo research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Normal development </a:t>
            </a:r>
            <a:r>
              <a:rPr lang="en-GB" sz="2400" dirty="0" smtClean="0"/>
              <a:t>– three main tissue layers and emergence of specialized tissues</a:t>
            </a:r>
          </a:p>
          <a:p>
            <a:r>
              <a:rPr lang="en-GB" sz="2400" dirty="0" smtClean="0"/>
              <a:t>Tracking </a:t>
            </a:r>
            <a:r>
              <a:rPr lang="en-GB" sz="2400" dirty="0" smtClean="0">
                <a:solidFill>
                  <a:srgbClr val="FFFF00"/>
                </a:solidFill>
              </a:rPr>
              <a:t>abnormal development</a:t>
            </a:r>
            <a:r>
              <a:rPr lang="en-GB" sz="2400" dirty="0" smtClean="0"/>
              <a:t>, why some embryos fail to develop, aberrant pathways leading to infertility, congenital aberrations, tumour formation</a:t>
            </a:r>
          </a:p>
          <a:p>
            <a:r>
              <a:rPr lang="en-GB" sz="2400" dirty="0" smtClean="0"/>
              <a:t>Ways of improving </a:t>
            </a:r>
            <a:r>
              <a:rPr lang="en-GB" sz="2400" dirty="0"/>
              <a:t>I</a:t>
            </a:r>
            <a:r>
              <a:rPr lang="en-GB" sz="2400" dirty="0" smtClean="0"/>
              <a:t>VF implantation rates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581" y="1207710"/>
            <a:ext cx="2067857" cy="128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988" y="582613"/>
            <a:ext cx="7918450" cy="788987"/>
          </a:xfrm>
        </p:spPr>
        <p:txBody>
          <a:bodyPr/>
          <a:lstStyle/>
          <a:p>
            <a:r>
              <a:rPr lang="en-US" dirty="0">
                <a:solidFill>
                  <a:srgbClr val="EEAD13"/>
                </a:solidFill>
              </a:rPr>
              <a:t>G</a:t>
            </a:r>
            <a:r>
              <a:rPr lang="en-US" dirty="0" smtClean="0">
                <a:solidFill>
                  <a:srgbClr val="EEAD13"/>
                </a:solidFill>
              </a:rPr>
              <a:t>eneral comments</a:t>
            </a:r>
            <a:endParaRPr lang="en-US" sz="2400" dirty="0" smtClean="0">
              <a:solidFill>
                <a:srgbClr val="EEAD1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471" y="1766511"/>
            <a:ext cx="7601129" cy="4354102"/>
          </a:xfrm>
        </p:spPr>
        <p:txBody>
          <a:bodyPr>
            <a:normAutofit lnSpcReduction="10000"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Hijacked by debate on stem cells </a:t>
            </a:r>
          </a:p>
          <a:p>
            <a:r>
              <a:rPr lang="en-GB" sz="2400" dirty="0"/>
              <a:t>A</a:t>
            </a:r>
            <a:r>
              <a:rPr lang="en-GB" sz="2400" dirty="0" smtClean="0"/>
              <a:t>bortion</a:t>
            </a:r>
          </a:p>
          <a:p>
            <a:r>
              <a:rPr lang="en-GB" sz="2400" dirty="0" smtClean="0"/>
              <a:t>Hampered by context of discussion</a:t>
            </a:r>
          </a:p>
          <a:p>
            <a:r>
              <a:rPr lang="en-GB" sz="2400" dirty="0" smtClean="0"/>
              <a:t>Binary pro-life, pro-choice </a:t>
            </a:r>
            <a:r>
              <a:rPr lang="en-GB" sz="2400" smtClean="0"/>
              <a:t>paradigm - stumbling </a:t>
            </a:r>
            <a:r>
              <a:rPr lang="en-GB" sz="2400" dirty="0" smtClean="0"/>
              <a:t>block</a:t>
            </a:r>
          </a:p>
          <a:p>
            <a:r>
              <a:rPr lang="en-GB" sz="2400" dirty="0" smtClean="0"/>
              <a:t>Excessive emphasis on embryonic stem cells (ESCs)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Overhyping</a:t>
            </a:r>
            <a:r>
              <a:rPr lang="en-GB" sz="2400" dirty="0" smtClean="0"/>
              <a:t> potential of ESCs </a:t>
            </a:r>
            <a:r>
              <a:rPr lang="en-GB" sz="2400" dirty="0"/>
              <a:t>o</a:t>
            </a:r>
            <a:r>
              <a:rPr lang="en-GB" sz="2400" dirty="0" smtClean="0"/>
              <a:t>r </a:t>
            </a:r>
            <a:r>
              <a:rPr lang="en-GB" sz="2400" dirty="0" smtClean="0">
                <a:solidFill>
                  <a:srgbClr val="FFFF00"/>
                </a:solidFill>
              </a:rPr>
              <a:t>dismissal</a:t>
            </a:r>
            <a:r>
              <a:rPr lang="en-GB" sz="2400" dirty="0" smtClean="0"/>
              <a:t> of them</a:t>
            </a:r>
          </a:p>
        </p:txBody>
      </p:sp>
    </p:spTree>
    <p:extLst>
      <p:ext uri="{BB962C8B-B14F-4D97-AF65-F5344CB8AC3E}">
        <p14:creationId xmlns:p14="http://schemas.microsoft.com/office/powerpoint/2010/main" val="15127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988" y="582613"/>
            <a:ext cx="7918450" cy="788987"/>
          </a:xfrm>
        </p:spPr>
        <p:txBody>
          <a:bodyPr/>
          <a:lstStyle/>
          <a:p>
            <a:r>
              <a:rPr lang="en-US" dirty="0">
                <a:solidFill>
                  <a:srgbClr val="EEAD13"/>
                </a:solidFill>
              </a:rPr>
              <a:t>G</a:t>
            </a:r>
            <a:r>
              <a:rPr lang="en-US" dirty="0" smtClean="0">
                <a:solidFill>
                  <a:srgbClr val="EEAD13"/>
                </a:solidFill>
              </a:rPr>
              <a:t>eneral comments</a:t>
            </a:r>
            <a:endParaRPr lang="en-US" sz="2400" dirty="0" smtClean="0">
              <a:solidFill>
                <a:srgbClr val="EEAD1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471" y="1766511"/>
            <a:ext cx="7601129" cy="4354102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Intermingling of science and ethics</a:t>
            </a:r>
          </a:p>
          <a:p>
            <a:r>
              <a:rPr lang="en-GB" sz="2400" dirty="0" smtClean="0"/>
              <a:t>Induced </a:t>
            </a:r>
            <a:r>
              <a:rPr lang="en-GB" sz="2400" dirty="0" err="1" smtClean="0"/>
              <a:t>pluripotential</a:t>
            </a:r>
            <a:r>
              <a:rPr lang="en-GB" sz="2400" dirty="0" smtClean="0"/>
              <a:t> stem cells (IPSCs) -</a:t>
            </a:r>
            <a:endParaRPr lang="en-GB" sz="2400" dirty="0"/>
          </a:p>
          <a:p>
            <a:r>
              <a:rPr lang="en-GB" sz="2400" dirty="0"/>
              <a:t>d</a:t>
            </a:r>
            <a:r>
              <a:rPr lang="en-GB" sz="2400" dirty="0" smtClean="0"/>
              <a:t>erived from </a:t>
            </a:r>
            <a:r>
              <a:rPr lang="en-GB" sz="2400" dirty="0"/>
              <a:t>mature </a:t>
            </a:r>
            <a:r>
              <a:rPr lang="en-GB" sz="2400" dirty="0" smtClean="0"/>
              <a:t>cells </a:t>
            </a:r>
          </a:p>
          <a:p>
            <a:r>
              <a:rPr lang="en-GB" sz="2400" dirty="0" smtClean="0"/>
              <a:t>2006 – potential exaggerated</a:t>
            </a:r>
          </a:p>
          <a:p>
            <a:r>
              <a:rPr lang="en-GB" sz="2400" dirty="0" smtClean="0"/>
              <a:t>Would replace ESCs – solve ethical problems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Shinya Yamanaka </a:t>
            </a:r>
            <a:r>
              <a:rPr lang="en-GB" sz="2400" dirty="0" smtClean="0"/>
              <a:t>- promise overstated; 10 target diseases for IPSCs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753811"/>
            <a:ext cx="1587500" cy="19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988" y="582613"/>
            <a:ext cx="7918450" cy="788987"/>
          </a:xfrm>
        </p:spPr>
        <p:txBody>
          <a:bodyPr/>
          <a:lstStyle/>
          <a:p>
            <a:r>
              <a:rPr lang="en-US" dirty="0" smtClean="0">
                <a:solidFill>
                  <a:srgbClr val="EEAD13"/>
                </a:solidFill>
              </a:rPr>
              <a:t>Problems with NZ debate over embryo research</a:t>
            </a:r>
            <a:endParaRPr lang="en-US" sz="2400" dirty="0" smtClean="0">
              <a:solidFill>
                <a:srgbClr val="EEAD1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471" y="2095499"/>
            <a:ext cx="7601129" cy="402511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HART Act stuck in time warp</a:t>
            </a:r>
          </a:p>
          <a:p>
            <a:r>
              <a:rPr lang="en-GB" sz="2400" dirty="0" smtClean="0"/>
              <a:t>Reflects stem cell centred debate in 1990s and 2000s</a:t>
            </a:r>
          </a:p>
          <a:p>
            <a:r>
              <a:rPr lang="en-GB" sz="2400" dirty="0" smtClean="0"/>
              <a:t>Centrality of stem cells and ESCs</a:t>
            </a:r>
          </a:p>
          <a:p>
            <a:r>
              <a:rPr lang="en-GB" sz="2400" dirty="0" smtClean="0"/>
              <a:t>Discussion around serious research into embryo development ignored in public debate</a:t>
            </a:r>
          </a:p>
        </p:txBody>
      </p:sp>
    </p:spTree>
    <p:extLst>
      <p:ext uri="{BB962C8B-B14F-4D97-AF65-F5344CB8AC3E}">
        <p14:creationId xmlns:p14="http://schemas.microsoft.com/office/powerpoint/2010/main" val="20239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988" y="582613"/>
            <a:ext cx="7918450" cy="788987"/>
          </a:xfrm>
        </p:spPr>
        <p:txBody>
          <a:bodyPr/>
          <a:lstStyle/>
          <a:p>
            <a:r>
              <a:rPr lang="en-US" dirty="0" smtClean="0">
                <a:solidFill>
                  <a:srgbClr val="EEAD13"/>
                </a:solidFill>
              </a:rPr>
              <a:t>Problems with NZ debate over embryo research</a:t>
            </a:r>
            <a:endParaRPr lang="en-US" sz="2400" dirty="0" smtClean="0">
              <a:solidFill>
                <a:srgbClr val="EEAD1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471" y="1803401"/>
            <a:ext cx="7601129" cy="4317212"/>
          </a:xfrm>
        </p:spPr>
        <p:txBody>
          <a:bodyPr>
            <a:normAutofit lnSpcReduction="10000"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Is HART Act fit for purpose?</a:t>
            </a:r>
          </a:p>
          <a:p>
            <a:r>
              <a:rPr lang="en-GB" sz="2400" dirty="0" smtClean="0"/>
              <a:t>Renewed debate on 14-day rule</a:t>
            </a:r>
          </a:p>
          <a:p>
            <a:r>
              <a:rPr lang="en-GB" sz="2400" dirty="0" smtClean="0"/>
              <a:t>Should rule be extended to 21 or 28 days to culture embryos through implantation stages?</a:t>
            </a:r>
          </a:p>
          <a:p>
            <a:r>
              <a:rPr lang="en-GB" sz="2400" dirty="0" smtClean="0"/>
              <a:t>To reveal key events of early human morphogenesis</a:t>
            </a:r>
          </a:p>
          <a:p>
            <a:r>
              <a:rPr lang="en-GB" sz="2400" dirty="0" smtClean="0"/>
              <a:t>Studies up to 13 days (</a:t>
            </a:r>
            <a:r>
              <a:rPr lang="en-GB" sz="2400" dirty="0" err="1" smtClean="0"/>
              <a:t>Zernicka</a:t>
            </a:r>
            <a:r>
              <a:rPr lang="en-GB" sz="2400" dirty="0" smtClean="0"/>
              <a:t>-Goetz)</a:t>
            </a:r>
          </a:p>
          <a:p>
            <a:r>
              <a:rPr lang="en-GB" sz="2400" dirty="0" smtClean="0"/>
              <a:t>Debate: Warnock/Lovell-Badge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850" y="4489450"/>
            <a:ext cx="1682750" cy="143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988" y="582613"/>
            <a:ext cx="7918450" cy="788987"/>
          </a:xfrm>
        </p:spPr>
        <p:txBody>
          <a:bodyPr/>
          <a:lstStyle/>
          <a:p>
            <a:r>
              <a:rPr lang="en-US" dirty="0" smtClean="0">
                <a:solidFill>
                  <a:srgbClr val="EEAD13"/>
                </a:solidFill>
              </a:rPr>
              <a:t>Problems with NZ debate over embryo research</a:t>
            </a:r>
            <a:endParaRPr lang="en-US" sz="2400" dirty="0" smtClean="0">
              <a:solidFill>
                <a:srgbClr val="EEAD1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471" y="2095499"/>
            <a:ext cx="7601129" cy="4025113"/>
          </a:xfrm>
        </p:spPr>
        <p:txBody>
          <a:bodyPr>
            <a:normAutofit fontScale="85000" lnSpcReduction="10000"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Recent scientific developments</a:t>
            </a:r>
          </a:p>
          <a:p>
            <a:r>
              <a:rPr lang="en-GB" sz="2400" dirty="0" smtClean="0"/>
              <a:t>Mitochondrial replacement therapy (3-parent embryo)</a:t>
            </a:r>
          </a:p>
          <a:p>
            <a:r>
              <a:rPr lang="en-GB" sz="2400" i="1" dirty="0" smtClean="0"/>
              <a:t>In vitro </a:t>
            </a:r>
            <a:r>
              <a:rPr lang="en-GB" sz="2400" dirty="0" smtClean="0"/>
              <a:t>screening of embryo</a:t>
            </a:r>
          </a:p>
          <a:p>
            <a:r>
              <a:rPr lang="en-GB" sz="2400" dirty="0" smtClean="0"/>
              <a:t>Whole genome sequencing of embryos</a:t>
            </a:r>
          </a:p>
          <a:p>
            <a:r>
              <a:rPr lang="en-GB" sz="1900" dirty="0" smtClean="0"/>
              <a:t>Connor Levy 2013</a:t>
            </a:r>
          </a:p>
          <a:p>
            <a:r>
              <a:rPr lang="en-GB" sz="2400" dirty="0" smtClean="0"/>
              <a:t>CRISPR gene editing</a:t>
            </a:r>
          </a:p>
          <a:p>
            <a:r>
              <a:rPr lang="en-GB" sz="2400" b="1" dirty="0" smtClean="0">
                <a:solidFill>
                  <a:srgbClr val="FFFF00"/>
                </a:solidFill>
              </a:rPr>
              <a:t>Need for education on developments with major repercussions for the ARTs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0" y="3562350"/>
            <a:ext cx="2032000" cy="153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988" y="582613"/>
            <a:ext cx="7918450" cy="788987"/>
          </a:xfrm>
        </p:spPr>
        <p:txBody>
          <a:bodyPr/>
          <a:lstStyle/>
          <a:p>
            <a:r>
              <a:rPr lang="en-US" dirty="0" smtClean="0">
                <a:solidFill>
                  <a:srgbClr val="EEAD13"/>
                </a:solidFill>
              </a:rPr>
              <a:t>Problems with NZ debate over embryo research</a:t>
            </a:r>
            <a:endParaRPr lang="en-US" sz="2400" dirty="0" smtClean="0">
              <a:solidFill>
                <a:srgbClr val="EEAD1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471" y="2247900"/>
            <a:ext cx="7601129" cy="3872712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Words/labels</a:t>
            </a:r>
          </a:p>
          <a:p>
            <a:r>
              <a:rPr lang="en-GB" sz="2400" dirty="0" smtClean="0"/>
              <a:t>Intimidating social connotations of research, genetic modification, selection, gene editing, designer babies </a:t>
            </a:r>
            <a:r>
              <a:rPr lang="en-GB" sz="2400" dirty="0" err="1" smtClean="0"/>
              <a:t>etc</a:t>
            </a:r>
            <a:endParaRPr lang="en-GB" sz="2400" dirty="0" smtClean="0"/>
          </a:p>
          <a:p>
            <a:r>
              <a:rPr lang="en-GB" sz="2400" dirty="0" smtClean="0">
                <a:solidFill>
                  <a:srgbClr val="FFFF00"/>
                </a:solidFill>
              </a:rPr>
              <a:t>Consider hypothetical future: </a:t>
            </a:r>
            <a:r>
              <a:rPr lang="en-GB" sz="2400" dirty="0" smtClean="0"/>
              <a:t>possible choice of PGD over gene-editing technology; directions will still need to be charted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6209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988" y="582613"/>
            <a:ext cx="7918450" cy="788987"/>
          </a:xfrm>
        </p:spPr>
        <p:txBody>
          <a:bodyPr/>
          <a:lstStyle/>
          <a:p>
            <a:r>
              <a:rPr lang="en-US" dirty="0" smtClean="0">
                <a:solidFill>
                  <a:srgbClr val="EEAD13"/>
                </a:solidFill>
              </a:rPr>
              <a:t>Ongoing conceptual blocks</a:t>
            </a:r>
            <a:endParaRPr lang="en-US" sz="2400" dirty="0" smtClean="0">
              <a:solidFill>
                <a:srgbClr val="EEAD1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471" y="1943100"/>
            <a:ext cx="7601129" cy="4177512"/>
          </a:xfrm>
        </p:spPr>
        <p:txBody>
          <a:bodyPr>
            <a:normAutofit/>
          </a:bodyPr>
          <a:lstStyle/>
          <a:p>
            <a:r>
              <a:rPr lang="en-GB" sz="2400" dirty="0"/>
              <a:t>C</a:t>
            </a:r>
            <a:r>
              <a:rPr lang="en-GB" sz="2400" dirty="0" smtClean="0"/>
              <a:t>onsensus on moral status of embryo is not  feasible in pluralist societies</a:t>
            </a:r>
          </a:p>
          <a:p>
            <a:r>
              <a:rPr lang="en-GB" sz="2400" dirty="0" smtClean="0"/>
              <a:t>Acceptance of compromise</a:t>
            </a:r>
          </a:p>
          <a:p>
            <a:r>
              <a:rPr lang="en-GB" sz="2400" dirty="0" smtClean="0"/>
              <a:t>Diversity of religious views</a:t>
            </a:r>
          </a:p>
          <a:p>
            <a:r>
              <a:rPr lang="en-GB" sz="2400" i="1" dirty="0" smtClean="0"/>
              <a:t>God and the Embryo, </a:t>
            </a:r>
            <a:r>
              <a:rPr lang="en-GB" sz="2400" dirty="0" smtClean="0"/>
              <a:t>2003</a:t>
            </a:r>
          </a:p>
          <a:p>
            <a:r>
              <a:rPr lang="en-GB" sz="2400" dirty="0" smtClean="0"/>
              <a:t>Embryo research is not morally indifferent 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115" y="2476500"/>
            <a:ext cx="1470285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988" y="582613"/>
            <a:ext cx="7918450" cy="788987"/>
          </a:xfrm>
        </p:spPr>
        <p:txBody>
          <a:bodyPr/>
          <a:lstStyle/>
          <a:p>
            <a:r>
              <a:rPr lang="en-US" dirty="0" smtClean="0">
                <a:solidFill>
                  <a:srgbClr val="EEAD13"/>
                </a:solidFill>
              </a:rPr>
              <a:t>Ongoing conceptual blocks</a:t>
            </a:r>
            <a:endParaRPr lang="en-US" sz="2400" dirty="0" smtClean="0">
              <a:solidFill>
                <a:srgbClr val="EEAD1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471" y="1727200"/>
            <a:ext cx="7601129" cy="4393412"/>
          </a:xfrm>
        </p:spPr>
        <p:txBody>
          <a:bodyPr>
            <a:normAutofit/>
          </a:bodyPr>
          <a:lstStyle/>
          <a:p>
            <a:r>
              <a:rPr lang="en-AU" sz="2400" dirty="0" smtClean="0"/>
              <a:t>A time-limit on research is a </a:t>
            </a:r>
            <a:r>
              <a:rPr lang="en-AU" sz="2400" dirty="0" smtClean="0">
                <a:solidFill>
                  <a:srgbClr val="FFFF00"/>
                </a:solidFill>
              </a:rPr>
              <a:t>public policy tool </a:t>
            </a:r>
            <a:r>
              <a:rPr lang="en-AU" sz="2400" dirty="0" smtClean="0"/>
              <a:t>to carve out a space for scientific inquiry and also show respect for diverse views on legitimacy of this research</a:t>
            </a:r>
          </a:p>
          <a:p>
            <a:r>
              <a:rPr lang="en-AU" sz="2400" dirty="0" smtClean="0">
                <a:solidFill>
                  <a:srgbClr val="FFFF00"/>
                </a:solidFill>
              </a:rPr>
              <a:t>Success of 14-day rule: </a:t>
            </a:r>
            <a:r>
              <a:rPr lang="en-AU" sz="2400" dirty="0" smtClean="0"/>
              <a:t>legally enforceable stopping point for research</a:t>
            </a:r>
          </a:p>
          <a:p>
            <a:r>
              <a:rPr lang="en-AU" sz="2400" dirty="0" smtClean="0"/>
              <a:t>Satisfies neither extreme</a:t>
            </a:r>
          </a:p>
          <a:p>
            <a:r>
              <a:rPr lang="en-AU" sz="2400" dirty="0" smtClean="0"/>
              <a:t>Balance between enabling research and maintaining public trust</a:t>
            </a:r>
          </a:p>
          <a:p>
            <a:endParaRPr lang="en-AU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248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988" y="582613"/>
            <a:ext cx="7918450" cy="788987"/>
          </a:xfrm>
        </p:spPr>
        <p:txBody>
          <a:bodyPr/>
          <a:lstStyle/>
          <a:p>
            <a:r>
              <a:rPr lang="en-US" dirty="0" smtClean="0">
                <a:solidFill>
                  <a:srgbClr val="EEAD13"/>
                </a:solidFill>
              </a:rPr>
              <a:t>Concluding comments</a:t>
            </a:r>
            <a:endParaRPr lang="en-US" sz="2400" dirty="0" smtClean="0">
              <a:solidFill>
                <a:srgbClr val="EEAD1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471" y="1727200"/>
            <a:ext cx="7601129" cy="4393412"/>
          </a:xfrm>
        </p:spPr>
        <p:txBody>
          <a:bodyPr>
            <a:normAutofit/>
          </a:bodyPr>
          <a:lstStyle/>
          <a:p>
            <a:r>
              <a:rPr lang="en-AU" sz="2400" dirty="0" smtClean="0"/>
              <a:t>HART Act is cautious; some merit in this</a:t>
            </a:r>
          </a:p>
          <a:p>
            <a:r>
              <a:rPr lang="en-AU" sz="2400" dirty="0" smtClean="0"/>
              <a:t>Arena  for informed public debate lacking</a:t>
            </a:r>
          </a:p>
          <a:p>
            <a:endParaRPr lang="en-AU" sz="2400" dirty="0" smtClean="0"/>
          </a:p>
          <a:p>
            <a:r>
              <a:rPr lang="en-AU" sz="2400" dirty="0" smtClean="0"/>
              <a:t>Debate needed if we want the public to have confidence in regulation of science</a:t>
            </a:r>
          </a:p>
          <a:p>
            <a:r>
              <a:rPr lang="en-AU" sz="2400" dirty="0" smtClean="0"/>
              <a:t>Scientific and clinical communities need to know their input is respected and taken into account in decision-making</a:t>
            </a:r>
            <a:endParaRPr lang="en-AU" sz="2400" dirty="0"/>
          </a:p>
          <a:p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650" y="1270001"/>
            <a:ext cx="163935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988" y="582613"/>
            <a:ext cx="7918450" cy="788987"/>
          </a:xfrm>
        </p:spPr>
        <p:txBody>
          <a:bodyPr/>
          <a:lstStyle/>
          <a:p>
            <a:r>
              <a:rPr lang="en-US" dirty="0" smtClean="0">
                <a:solidFill>
                  <a:srgbClr val="EEAD13"/>
                </a:solidFill>
              </a:rPr>
              <a:t>Background</a:t>
            </a:r>
            <a:endParaRPr lang="en-US" sz="2400" dirty="0" smtClean="0">
              <a:solidFill>
                <a:srgbClr val="EEAD1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471" y="1547521"/>
            <a:ext cx="7916632" cy="4573091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88879" y="1666367"/>
            <a:ext cx="69264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dirty="0" smtClean="0"/>
              <a:t>Ongoing debate and controversy</a:t>
            </a:r>
          </a:p>
          <a:p>
            <a:endParaRPr lang="en-US" sz="2400" dirty="0" smtClean="0"/>
          </a:p>
          <a:p>
            <a:r>
              <a:rPr lang="en-US" sz="2400" dirty="0" smtClean="0"/>
              <a:t>Destruction of human life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FF00"/>
                </a:solidFill>
              </a:rPr>
              <a:t>Same moral space as abortion</a:t>
            </a:r>
          </a:p>
          <a:p>
            <a:endParaRPr lang="en-US" sz="2400" dirty="0"/>
          </a:p>
          <a:p>
            <a:r>
              <a:rPr lang="en-US" sz="2400" dirty="0" smtClean="0"/>
              <a:t>New Zealand accepts embryo destruction in IVF and PGD; appears to reject it in embryo research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988" y="582613"/>
            <a:ext cx="7918450" cy="788987"/>
          </a:xfrm>
        </p:spPr>
        <p:txBody>
          <a:bodyPr/>
          <a:lstStyle/>
          <a:p>
            <a:r>
              <a:rPr lang="en-US" dirty="0" smtClean="0">
                <a:solidFill>
                  <a:srgbClr val="EEAD13"/>
                </a:solidFill>
              </a:rPr>
              <a:t>Background</a:t>
            </a:r>
            <a:endParaRPr lang="en-US" sz="2400" dirty="0" smtClean="0">
              <a:solidFill>
                <a:srgbClr val="EEAD1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471" y="1547521"/>
            <a:ext cx="7916632" cy="4573091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88879" y="1666367"/>
            <a:ext cx="69264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Accept 14-day limit to research?</a:t>
            </a:r>
          </a:p>
          <a:p>
            <a:endParaRPr lang="en-US" sz="2400" dirty="0"/>
          </a:p>
          <a:p>
            <a:r>
              <a:rPr lang="en-US" sz="2400" dirty="0" smtClean="0"/>
              <a:t>Requires agreement of Minister of Health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FF00"/>
                </a:solidFill>
              </a:rPr>
              <a:t>‘Restrictive by default’ </a:t>
            </a:r>
            <a:r>
              <a:rPr lang="en-US" sz="2400" dirty="0" smtClean="0"/>
              <a:t>since 2007</a:t>
            </a:r>
          </a:p>
          <a:p>
            <a:endParaRPr lang="en-US" sz="2400" dirty="0"/>
          </a:p>
          <a:p>
            <a:r>
              <a:rPr lang="en-US" dirty="0" smtClean="0"/>
              <a:t>‘One </a:t>
            </a:r>
            <a:r>
              <a:rPr lang="en-US" dirty="0"/>
              <a:t>might have expected that anyone who permits couples to create multiple embryos for reproductive purposes might also allow scientists to carry out research on </a:t>
            </a:r>
            <a:r>
              <a:rPr lang="en-US" dirty="0" smtClean="0"/>
              <a:t>embryos’  (Cole-Turner 2003)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988" y="582613"/>
            <a:ext cx="7918450" cy="788987"/>
          </a:xfrm>
        </p:spPr>
        <p:txBody>
          <a:bodyPr/>
          <a:lstStyle/>
          <a:p>
            <a:r>
              <a:rPr lang="en-US" dirty="0" smtClean="0">
                <a:solidFill>
                  <a:srgbClr val="EEAD13"/>
                </a:solidFill>
              </a:rPr>
              <a:t>Background</a:t>
            </a:r>
            <a:endParaRPr lang="en-US" sz="2400" dirty="0" smtClean="0">
              <a:solidFill>
                <a:srgbClr val="EEAD1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471" y="1612900"/>
            <a:ext cx="7916632" cy="450771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b="1" dirty="0" smtClean="0">
                <a:solidFill>
                  <a:srgbClr val="FFFF00"/>
                </a:solidFill>
              </a:rPr>
              <a:t>HART Act (2004)</a:t>
            </a:r>
          </a:p>
          <a:p>
            <a:r>
              <a:rPr lang="en-GB" dirty="0" smtClean="0"/>
              <a:t>Establishment, prohibition, regulation</a:t>
            </a:r>
          </a:p>
          <a:p>
            <a:r>
              <a:rPr lang="en-GB" b="1" dirty="0" smtClean="0">
                <a:solidFill>
                  <a:srgbClr val="FFFF00"/>
                </a:solidFill>
              </a:rPr>
              <a:t>Established procedures</a:t>
            </a:r>
            <a:r>
              <a:rPr lang="en-GB" dirty="0" smtClean="0"/>
              <a:t>: routine clinical; no ethical approval; IVF, PGD</a:t>
            </a:r>
          </a:p>
          <a:p>
            <a:r>
              <a:rPr lang="en-GB" b="1" dirty="0" smtClean="0">
                <a:solidFill>
                  <a:srgbClr val="FFFF00"/>
                </a:solidFill>
              </a:rPr>
              <a:t>Prohibited actions</a:t>
            </a:r>
            <a:r>
              <a:rPr lang="en-GB" dirty="0" smtClean="0"/>
              <a:t>: cloned/hybrid embryos; genetic modification; embryos &gt;14 days; commercialization; sex 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988" y="582613"/>
            <a:ext cx="7918450" cy="788987"/>
          </a:xfrm>
        </p:spPr>
        <p:txBody>
          <a:bodyPr/>
          <a:lstStyle/>
          <a:p>
            <a:r>
              <a:rPr lang="en-US" dirty="0" smtClean="0">
                <a:solidFill>
                  <a:srgbClr val="EEAD13"/>
                </a:solidFill>
              </a:rPr>
              <a:t>Background</a:t>
            </a:r>
            <a:endParaRPr lang="en-US" sz="2400" dirty="0" smtClean="0">
              <a:solidFill>
                <a:srgbClr val="EEAD1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471" y="1766511"/>
            <a:ext cx="6089829" cy="435410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Embryo research</a:t>
            </a:r>
          </a:p>
          <a:p>
            <a:r>
              <a:rPr lang="en-GB" sz="2800" dirty="0" smtClean="0"/>
              <a:t>Regulated procedure (in theory)</a:t>
            </a:r>
          </a:p>
          <a:p>
            <a:r>
              <a:rPr lang="en-GB" sz="2800" dirty="0" smtClean="0"/>
              <a:t>ECART approval</a:t>
            </a:r>
          </a:p>
          <a:p>
            <a:r>
              <a:rPr lang="en-GB" sz="2800" dirty="0" smtClean="0"/>
              <a:t>Guidelines from ACART</a:t>
            </a:r>
          </a:p>
          <a:p>
            <a:r>
              <a:rPr lang="en-GB" sz="2800" dirty="0" smtClean="0"/>
              <a:t>Minister’s approval</a:t>
            </a:r>
          </a:p>
          <a:p>
            <a:r>
              <a:rPr lang="en-GB" sz="2800" b="1" dirty="0" smtClean="0"/>
              <a:t>In limbo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988" y="582613"/>
            <a:ext cx="7918450" cy="788987"/>
          </a:xfrm>
        </p:spPr>
        <p:txBody>
          <a:bodyPr/>
          <a:lstStyle/>
          <a:p>
            <a:r>
              <a:rPr lang="en-US" dirty="0" smtClean="0">
                <a:solidFill>
                  <a:srgbClr val="EEAD13"/>
                </a:solidFill>
              </a:rPr>
              <a:t>Background</a:t>
            </a:r>
            <a:endParaRPr lang="en-US" sz="2400" dirty="0" smtClean="0">
              <a:solidFill>
                <a:srgbClr val="EEAD1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471" y="2146299"/>
            <a:ext cx="6089829" cy="3974313"/>
          </a:xfrm>
        </p:spPr>
        <p:txBody>
          <a:bodyPr>
            <a:noAutofit/>
          </a:bodyPr>
          <a:lstStyle/>
          <a:p>
            <a:r>
              <a:rPr lang="en-GB" sz="2800" dirty="0" smtClean="0"/>
              <a:t>Restricted by default</a:t>
            </a:r>
          </a:p>
          <a:p>
            <a:r>
              <a:rPr lang="en-GB" sz="2800" dirty="0" smtClean="0"/>
              <a:t>Minister under no obligation to accept ACART’s </a:t>
            </a:r>
            <a:r>
              <a:rPr lang="en-GB" sz="2800" dirty="0"/>
              <a:t>a</a:t>
            </a:r>
            <a:r>
              <a:rPr lang="en-GB" sz="2800" dirty="0" smtClean="0"/>
              <a:t>dvice</a:t>
            </a:r>
          </a:p>
          <a:p>
            <a:r>
              <a:rPr lang="en-GB" sz="2800" dirty="0" smtClean="0"/>
              <a:t>Contrary to preferred position?</a:t>
            </a:r>
          </a:p>
          <a:p>
            <a:r>
              <a:rPr lang="en-GB" sz="2800" b="1" dirty="0" smtClean="0"/>
              <a:t>Have recent Governments been opposed to embryo research?</a:t>
            </a:r>
          </a:p>
        </p:txBody>
      </p:sp>
    </p:spTree>
    <p:extLst>
      <p:ext uri="{BB962C8B-B14F-4D97-AF65-F5344CB8AC3E}">
        <p14:creationId xmlns:p14="http://schemas.microsoft.com/office/powerpoint/2010/main" val="15801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988" y="582613"/>
            <a:ext cx="7918450" cy="788987"/>
          </a:xfrm>
        </p:spPr>
        <p:txBody>
          <a:bodyPr/>
          <a:lstStyle/>
          <a:p>
            <a:r>
              <a:rPr lang="en-US" dirty="0" smtClean="0">
                <a:solidFill>
                  <a:srgbClr val="EEAD13"/>
                </a:solidFill>
              </a:rPr>
              <a:t>Consequences of current situation</a:t>
            </a:r>
            <a:endParaRPr lang="en-US" sz="2400" dirty="0" smtClean="0">
              <a:solidFill>
                <a:srgbClr val="EEAD1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471" y="1766511"/>
            <a:ext cx="7601129" cy="4354102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Position satisfies no one</a:t>
            </a:r>
          </a:p>
          <a:p>
            <a:r>
              <a:rPr lang="en-GB" sz="2800" dirty="0" smtClean="0"/>
              <a:t>Embryos destroyed in large numbers – </a:t>
            </a:r>
            <a:r>
              <a:rPr lang="en-GB" sz="2800" dirty="0"/>
              <a:t>I</a:t>
            </a:r>
            <a:r>
              <a:rPr lang="en-GB" sz="2800" dirty="0" smtClean="0"/>
              <a:t>VF, PGD (established)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Wall of silence </a:t>
            </a:r>
            <a:r>
              <a:rPr lang="en-GB" sz="2800" dirty="0" smtClean="0"/>
              <a:t>fails to satisfy those opposed to any loss of embryos</a:t>
            </a:r>
          </a:p>
          <a:p>
            <a:r>
              <a:rPr lang="en-GB" sz="2800" dirty="0" smtClean="0"/>
              <a:t>IVF would not have developed without innovative research using human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988" y="582613"/>
            <a:ext cx="7918450" cy="788987"/>
          </a:xfrm>
        </p:spPr>
        <p:txBody>
          <a:bodyPr/>
          <a:lstStyle/>
          <a:p>
            <a:r>
              <a:rPr lang="en-US" dirty="0" smtClean="0">
                <a:solidFill>
                  <a:srgbClr val="EEAD13"/>
                </a:solidFill>
              </a:rPr>
              <a:t>Consequences of current situation</a:t>
            </a:r>
            <a:endParaRPr lang="en-US" sz="2400" dirty="0" smtClean="0">
              <a:solidFill>
                <a:srgbClr val="EEAD1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471" y="1766511"/>
            <a:ext cx="7601129" cy="4354102"/>
          </a:xfrm>
        </p:spPr>
        <p:txBody>
          <a:bodyPr>
            <a:norm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t </a:t>
            </a:r>
            <a:r>
              <a:rPr lang="en-US" sz="2400" dirty="0"/>
              <a:t>is an ethical requirement ‘that the procedures used are as effective and safe as possible, since we wrong a future child by carelessness or neglect in our reproductive conduct’</a:t>
            </a:r>
            <a:r>
              <a:rPr lang="en-US" sz="2800" dirty="0"/>
              <a:t> </a:t>
            </a:r>
            <a:r>
              <a:rPr lang="en-GB" sz="2000" b="1" dirty="0" smtClean="0">
                <a:solidFill>
                  <a:srgbClr val="FFFF00"/>
                </a:solidFill>
              </a:rPr>
              <a:t>Green 2001</a:t>
            </a:r>
          </a:p>
          <a:p>
            <a:r>
              <a:rPr lang="en-US" sz="2400" dirty="0" smtClean="0"/>
              <a:t>‘</a:t>
            </a:r>
            <a:r>
              <a:rPr lang="en-US" sz="2400" dirty="0"/>
              <a:t>the health and well-being of children born as a result of   . . . . an ART or an established procedure should be an important consideration in all decisions about that </a:t>
            </a:r>
            <a:r>
              <a:rPr lang="en-US" sz="2400" dirty="0" smtClean="0"/>
              <a:t>procedure’  </a:t>
            </a:r>
            <a:r>
              <a:rPr lang="en-US" sz="2000" b="1" dirty="0" smtClean="0">
                <a:solidFill>
                  <a:srgbClr val="FFFF00"/>
                </a:solidFill>
              </a:rPr>
              <a:t>HART Act 2004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Morally complicit?</a:t>
            </a:r>
            <a:endParaRPr lang="en-GB" sz="2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988" y="582613"/>
            <a:ext cx="7918450" cy="788987"/>
          </a:xfrm>
        </p:spPr>
        <p:txBody>
          <a:bodyPr/>
          <a:lstStyle/>
          <a:p>
            <a:r>
              <a:rPr lang="en-US" dirty="0" smtClean="0">
                <a:solidFill>
                  <a:srgbClr val="EEAD13"/>
                </a:solidFill>
              </a:rPr>
              <a:t>Consequences of current situation</a:t>
            </a:r>
            <a:endParaRPr lang="en-US" sz="2400" dirty="0" smtClean="0">
              <a:solidFill>
                <a:srgbClr val="EEAD1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471" y="1766511"/>
            <a:ext cx="7601129" cy="4354102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Day of Transfer study</a:t>
            </a:r>
          </a:p>
          <a:p>
            <a:r>
              <a:rPr lang="en-GB" sz="2400" dirty="0" smtClean="0"/>
              <a:t>Cleavage stage embryo transfer (day 3)</a:t>
            </a:r>
          </a:p>
          <a:p>
            <a:r>
              <a:rPr lang="en-GB" sz="2400" dirty="0" smtClean="0"/>
              <a:t>Blastocyst embryo transfer (day 5)</a:t>
            </a:r>
          </a:p>
          <a:p>
            <a:r>
              <a:rPr lang="en-GB" sz="2400" dirty="0" smtClean="0"/>
              <a:t>‘Human reproductive research’</a:t>
            </a:r>
          </a:p>
          <a:p>
            <a:r>
              <a:rPr lang="en-GB" sz="2400" dirty="0" smtClean="0"/>
              <a:t>‘Use of embryos’</a:t>
            </a:r>
          </a:p>
          <a:p>
            <a:endParaRPr lang="en-GB" sz="2400" dirty="0" smtClean="0"/>
          </a:p>
          <a:p>
            <a:r>
              <a:rPr lang="en-GB" sz="2400" b="1" dirty="0" smtClean="0">
                <a:solidFill>
                  <a:srgbClr val="FFFF00"/>
                </a:solidFill>
              </a:rPr>
              <a:t>Embryo transfer in IVF is established procedure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300" y="3454400"/>
            <a:ext cx="1447800" cy="1501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300" y="1689100"/>
            <a:ext cx="135731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3786</TotalTime>
  <Words>789</Words>
  <Application>Microsoft Office PowerPoint</Application>
  <PresentationFormat>On-screen Show (4:3)</PresentationFormat>
  <Paragraphs>118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Century Gothic</vt:lpstr>
      <vt:lpstr>Wingdings 2</vt:lpstr>
      <vt:lpstr>Twilight</vt:lpstr>
      <vt:lpstr>Research on Pre-implantation Embryos: Ethical Imperatives</vt:lpstr>
      <vt:lpstr>Background</vt:lpstr>
      <vt:lpstr>Background</vt:lpstr>
      <vt:lpstr>Background</vt:lpstr>
      <vt:lpstr>Background</vt:lpstr>
      <vt:lpstr>Background</vt:lpstr>
      <vt:lpstr>Consequences of current situation</vt:lpstr>
      <vt:lpstr>Consequences of current situation</vt:lpstr>
      <vt:lpstr>Consequences of current situation</vt:lpstr>
      <vt:lpstr>Consequences of current situation</vt:lpstr>
      <vt:lpstr>General comments</vt:lpstr>
      <vt:lpstr>General comments</vt:lpstr>
      <vt:lpstr>Problems with NZ debate over embryo research</vt:lpstr>
      <vt:lpstr>Problems with NZ debate over embryo research</vt:lpstr>
      <vt:lpstr>Problems with NZ debate over embryo research</vt:lpstr>
      <vt:lpstr>Problems with NZ debate over embryo research</vt:lpstr>
      <vt:lpstr>Ongoing conceptual blocks</vt:lpstr>
      <vt:lpstr>Ongoing conceptual blocks</vt:lpstr>
      <vt:lpstr>Concluding comments</vt:lpstr>
    </vt:vector>
  </TitlesOfParts>
  <Company>dsm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Maja Whitaker</dc:creator>
  <cp:lastModifiedBy>Isabel Ross</cp:lastModifiedBy>
  <cp:revision>398</cp:revision>
  <cp:lastPrinted>2015-02-16T22:13:57Z</cp:lastPrinted>
  <dcterms:created xsi:type="dcterms:W3CDTF">2016-11-28T08:39:29Z</dcterms:created>
  <dcterms:modified xsi:type="dcterms:W3CDTF">2017-02-28T22:45:15Z</dcterms:modified>
</cp:coreProperties>
</file>