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5" r:id="rId1"/>
  </p:sldMasterIdLst>
  <p:sldIdLst>
    <p:sldId id="260" r:id="rId2"/>
    <p:sldId id="258" r:id="rId3"/>
    <p:sldId id="259" r:id="rId4"/>
    <p:sldId id="256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02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latin typeface="Calibri" panose="020F0502020204030204" pitchFamily="34" charset="0"/>
              </a:defRPr>
            </a:pPr>
            <a:r>
              <a:rPr lang="en-US" sz="2400" dirty="0">
                <a:latin typeface="Calibri" panose="020F0502020204030204" pitchFamily="34" charset="0"/>
              </a:rPr>
              <a:t>Age </a:t>
            </a:r>
            <a:r>
              <a:rPr lang="en-US" sz="2400" dirty="0" err="1">
                <a:latin typeface="Calibri" panose="020F0502020204030204" pitchFamily="34" charset="0"/>
              </a:rPr>
              <a:t>standardised</a:t>
            </a:r>
            <a:r>
              <a:rPr lang="en-US" sz="2400" dirty="0">
                <a:latin typeface="Calibri" panose="020F0502020204030204" pitchFamily="34" charset="0"/>
              </a:rPr>
              <a:t> ethnic specific FSA rates</a:t>
            </a:r>
          </a:p>
        </c:rich>
      </c:tx>
      <c:layout>
        <c:manualLayout>
          <c:xMode val="edge"/>
          <c:yMode val="edge"/>
          <c:x val="0.27991852580927384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2123803261863143"/>
          <c:y val="0.15819559389986382"/>
          <c:w val="0.8353132233216265"/>
          <c:h val="0.73069517148345287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'Age adjusted eth spec FSAr_1516'!$A$17:$A$20</c:f>
              <c:strCache>
                <c:ptCount val="4"/>
                <c:pt idx="0">
                  <c:v>Maori</c:v>
                </c:pt>
                <c:pt idx="1">
                  <c:v>Pacific</c:v>
                </c:pt>
                <c:pt idx="2">
                  <c:v>Asian</c:v>
                </c:pt>
                <c:pt idx="3">
                  <c:v>Other</c:v>
                </c:pt>
              </c:strCache>
            </c:strRef>
          </c:cat>
          <c:val>
            <c:numRef>
              <c:f>'limit to ADHB WDHB CMDHB'!$B$18:$B$21</c:f>
              <c:numCache>
                <c:formatCode>General</c:formatCode>
                <c:ptCount val="4"/>
                <c:pt idx="0">
                  <c:v>0.68487077023956089</c:v>
                </c:pt>
                <c:pt idx="1">
                  <c:v>1.4030415916281156</c:v>
                </c:pt>
                <c:pt idx="2">
                  <c:v>2.691744557154323</c:v>
                </c:pt>
                <c:pt idx="3">
                  <c:v>2.1743914558828141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8868704"/>
        <c:axId val="338871448"/>
      </c:barChart>
      <c:catAx>
        <c:axId val="3388687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38871448"/>
        <c:crosses val="autoZero"/>
        <c:auto val="1"/>
        <c:lblAlgn val="ctr"/>
        <c:lblOffset val="100"/>
        <c:noMultiLvlLbl val="0"/>
      </c:catAx>
      <c:valAx>
        <c:axId val="33887144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400">
                    <a:latin typeface="Calibri" panose="020F0502020204030204" pitchFamily="34" charset="0"/>
                  </a:defRPr>
                </a:pPr>
                <a:r>
                  <a:rPr lang="en-US" sz="2400" dirty="0">
                    <a:latin typeface="Calibri" panose="020F0502020204030204" pitchFamily="34" charset="0"/>
                  </a:rPr>
                  <a:t>FSA rate/1000</a:t>
                </a:r>
              </a:p>
            </c:rich>
          </c:tx>
          <c:layout>
            <c:manualLayout>
              <c:xMode val="edge"/>
              <c:yMode val="edge"/>
              <c:x val="3.2514654418197723E-2"/>
              <c:y val="0.2332236728457856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33886870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7056CFC-EC8D-4235-A6D4-321B9F72CE1F}" type="datetimeFigureOut">
              <a:rPr lang="en-NZ" smtClean="0"/>
              <a:t>9/02/2017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51862CD-A865-431D-A047-1FA3373C4324}" type="slidenum">
              <a:rPr lang="en-NZ" smtClean="0"/>
              <a:t>‹#›</a:t>
            </a:fld>
            <a:endParaRPr lang="en-NZ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1535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56CFC-EC8D-4235-A6D4-321B9F72CE1F}" type="datetimeFigureOut">
              <a:rPr lang="en-NZ" smtClean="0"/>
              <a:t>9/02/2017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862CD-A865-431D-A047-1FA3373C432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22146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56CFC-EC8D-4235-A6D4-321B9F72CE1F}" type="datetimeFigureOut">
              <a:rPr lang="en-NZ" smtClean="0"/>
              <a:t>9/02/2017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862CD-A865-431D-A047-1FA3373C432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79759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56CFC-EC8D-4235-A6D4-321B9F72CE1F}" type="datetimeFigureOut">
              <a:rPr lang="en-NZ" smtClean="0"/>
              <a:t>9/02/2017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862CD-A865-431D-A047-1FA3373C432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30535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96" y="960217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56CFC-EC8D-4235-A6D4-321B9F72CE1F}" type="datetimeFigureOut">
              <a:rPr lang="en-NZ" smtClean="0"/>
              <a:t>9/02/2017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862CD-A865-431D-A047-1FA3373C432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9352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56CFC-EC8D-4235-A6D4-321B9F72CE1F}" type="datetimeFigureOut">
              <a:rPr lang="en-NZ" smtClean="0"/>
              <a:t>9/02/2017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862CD-A865-431D-A047-1FA3373C432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4362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56CFC-EC8D-4235-A6D4-321B9F72CE1F}" type="datetimeFigureOut">
              <a:rPr lang="en-NZ" smtClean="0"/>
              <a:t>9/02/2017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862CD-A865-431D-A047-1FA3373C432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48722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56CFC-EC8D-4235-A6D4-321B9F72CE1F}" type="datetimeFigureOut">
              <a:rPr lang="en-NZ" smtClean="0"/>
              <a:t>9/02/2017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862CD-A865-431D-A047-1FA3373C432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87203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56CFC-EC8D-4235-A6D4-321B9F72CE1F}" type="datetimeFigureOut">
              <a:rPr lang="en-NZ" smtClean="0"/>
              <a:t>9/02/2017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862CD-A865-431D-A047-1FA3373C432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75873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56CFC-EC8D-4235-A6D4-321B9F72CE1F}" type="datetimeFigureOut">
              <a:rPr lang="en-NZ" smtClean="0"/>
              <a:t>9/02/2017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862CD-A865-431D-A047-1FA3373C432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65863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56CFC-EC8D-4235-A6D4-321B9F72CE1F}" type="datetimeFigureOut">
              <a:rPr lang="en-NZ" smtClean="0"/>
              <a:t>9/02/2017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862CD-A865-431D-A047-1FA3373C432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62673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E7056CFC-EC8D-4235-A6D4-321B9F72CE1F}" type="datetimeFigureOut">
              <a:rPr lang="en-NZ" smtClean="0"/>
              <a:t>9/02/2017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E51862CD-A865-431D-A047-1FA3373C432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24383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6" r:id="rId1"/>
    <p:sldLayoutId id="2147483907" r:id="rId2"/>
    <p:sldLayoutId id="2147483908" r:id="rId3"/>
    <p:sldLayoutId id="2147483909" r:id="rId4"/>
    <p:sldLayoutId id="2147483910" r:id="rId5"/>
    <p:sldLayoutId id="2147483911" r:id="rId6"/>
    <p:sldLayoutId id="2147483912" r:id="rId7"/>
    <p:sldLayoutId id="2147483913" r:id="rId8"/>
    <p:sldLayoutId id="2147483914" r:id="rId9"/>
    <p:sldLayoutId id="2147483915" r:id="rId10"/>
    <p:sldLayoutId id="214748391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tx1"/>
        </a:buClr>
        <a:buSzPct val="80000"/>
        <a:buFont typeface="Corbe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1192529"/>
            <a:ext cx="9966960" cy="2884170"/>
          </a:xfrm>
        </p:spPr>
        <p:txBody>
          <a:bodyPr>
            <a:normAutofit fontScale="90000"/>
          </a:bodyPr>
          <a:lstStyle/>
          <a:p>
            <a:r>
              <a:rPr lang="en-US" sz="6000" dirty="0" smtClean="0">
                <a:solidFill>
                  <a:srgbClr val="0070C0"/>
                </a:solidFill>
              </a:rPr>
              <a:t>Art symposium</a:t>
            </a:r>
            <a:br>
              <a:rPr lang="en-US" sz="6000" dirty="0" smtClean="0">
                <a:solidFill>
                  <a:srgbClr val="0070C0"/>
                </a:solidFill>
              </a:rPr>
            </a:br>
            <a:r>
              <a:rPr lang="en-US" sz="4000" dirty="0" smtClean="0">
                <a:solidFill>
                  <a:srgbClr val="0070C0"/>
                </a:solidFill>
              </a:rPr>
              <a:t>wellington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2700" dirty="0"/>
              <a:t>Friday 10</a:t>
            </a:r>
            <a:r>
              <a:rPr lang="en-US" sz="2700" baseline="30000" dirty="0"/>
              <a:t>th</a:t>
            </a:r>
            <a:r>
              <a:rPr lang="en-US" sz="2700" dirty="0"/>
              <a:t> February 2017</a:t>
            </a:r>
            <a:r>
              <a:rPr lang="en-US" sz="4800" dirty="0"/>
              <a:t/>
            </a:r>
            <a:br>
              <a:rPr lang="en-US" sz="4800" dirty="0"/>
            </a:br>
            <a:endParaRPr lang="en-NZ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4076699"/>
            <a:ext cx="8767860" cy="1929765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Considerations and Tensions in Respect of ART in Maori and Pasifika </a:t>
            </a:r>
            <a:r>
              <a:rPr lang="en-NZ" sz="3200" b="1" dirty="0" smtClean="0">
                <a:solidFill>
                  <a:schemeClr val="accent2">
                    <a:lumMod val="75000"/>
                  </a:schemeClr>
                </a:solidFill>
              </a:rPr>
              <a:t>contexts</a:t>
            </a:r>
          </a:p>
          <a:p>
            <a:endParaRPr lang="en-US" sz="3200" dirty="0" smtClean="0"/>
          </a:p>
          <a:p>
            <a:endParaRPr lang="en-NZ" sz="3200" dirty="0"/>
          </a:p>
        </p:txBody>
      </p:sp>
      <p:pic>
        <p:nvPicPr>
          <p:cNvPr id="4" name="Picture 3" descr="Repromed Auckland Logo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13668" y="5625296"/>
            <a:ext cx="2715722" cy="711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3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430" y="450450"/>
            <a:ext cx="348615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189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 rotWithShape="1">
          <a:blip r:embed="rId2"/>
          <a:srcRect l="15455" t="12169" r="36683" b="22752"/>
          <a:stretch/>
        </p:blipFill>
        <p:spPr bwMode="auto">
          <a:xfrm>
            <a:off x="1863523" y="404270"/>
            <a:ext cx="8744467" cy="611641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3527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 rotWithShape="1">
          <a:blip r:embed="rId2"/>
          <a:srcRect l="11749" t="7711" r="33396" b="26077"/>
          <a:stretch/>
        </p:blipFill>
        <p:spPr bwMode="auto">
          <a:xfrm>
            <a:off x="2928396" y="916450"/>
            <a:ext cx="6123008" cy="498663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0197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489857"/>
            <a:ext cx="10195560" cy="1430415"/>
          </a:xfrm>
        </p:spPr>
        <p:txBody>
          <a:bodyPr>
            <a:normAutofit/>
          </a:bodyPr>
          <a:lstStyle/>
          <a:p>
            <a:pPr algn="ctr"/>
            <a:r>
              <a:rPr lang="en-NZ" sz="2400" b="1" dirty="0">
                <a:solidFill>
                  <a:srgbClr val="0070C0"/>
                </a:solidFill>
                <a:latin typeface="+mn-lt"/>
              </a:rPr>
              <a:t>Ethnic specific FSA rates adjusted for age (FSAs 1 July 2015-30 </a:t>
            </a:r>
            <a:r>
              <a:rPr lang="en-NZ" sz="2400" b="1" dirty="0" smtClean="0">
                <a:solidFill>
                  <a:srgbClr val="0070C0"/>
                </a:solidFill>
                <a:latin typeface="+mn-lt"/>
              </a:rPr>
              <a:t>June 2016 </a:t>
            </a:r>
            <a:r>
              <a:rPr lang="en-NZ" sz="2400" b="1" dirty="0">
                <a:solidFill>
                  <a:srgbClr val="0070C0"/>
                </a:solidFill>
                <a:latin typeface="+mn-lt"/>
              </a:rPr>
              <a:t>adjusted against 2015 census estimations) Excludes Northland (includes ADHB WDHB CMDHB)</a:t>
            </a:r>
            <a:br>
              <a:rPr lang="en-NZ" sz="2400" b="1" dirty="0">
                <a:solidFill>
                  <a:srgbClr val="0070C0"/>
                </a:solidFill>
                <a:latin typeface="+mn-lt"/>
              </a:rPr>
            </a:br>
            <a:endParaRPr lang="en-NZ" sz="2400" b="1" dirty="0">
              <a:solidFill>
                <a:srgbClr val="0070C0"/>
              </a:solidFill>
              <a:latin typeface="+mn-lt"/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12513855"/>
              </p:ext>
            </p:extLst>
          </p:nvPr>
        </p:nvGraphicFramePr>
        <p:xfrm>
          <a:off x="1564105" y="2083525"/>
          <a:ext cx="8383203" cy="25734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9460138"/>
              </p:ext>
            </p:extLst>
          </p:nvPr>
        </p:nvGraphicFramePr>
        <p:xfrm>
          <a:off x="2791324" y="4872784"/>
          <a:ext cx="6906128" cy="13956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6532"/>
                <a:gridCol w="1726532"/>
                <a:gridCol w="1726532"/>
                <a:gridCol w="1726532"/>
              </a:tblGrid>
              <a:tr h="4243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100" dirty="0">
                          <a:effectLst/>
                        </a:rPr>
                        <a:t> </a:t>
                      </a:r>
                      <a:endParaRPr lang="en-N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100">
                          <a:effectLst/>
                        </a:rPr>
                        <a:t>rate</a:t>
                      </a:r>
                      <a:endParaRPr lang="en-N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100">
                          <a:effectLst/>
                        </a:rPr>
                        <a:t>RR</a:t>
                      </a:r>
                      <a:endParaRPr lang="en-N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100" dirty="0">
                          <a:effectLst/>
                        </a:rPr>
                        <a:t>RR</a:t>
                      </a:r>
                      <a:endParaRPr lang="en-N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</a:tr>
              <a:tr h="2428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100">
                          <a:effectLst/>
                        </a:rPr>
                        <a:t>Maori</a:t>
                      </a:r>
                      <a:endParaRPr lang="en-N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100">
                          <a:effectLst/>
                        </a:rPr>
                        <a:t>0.684871</a:t>
                      </a:r>
                      <a:endParaRPr lang="en-N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100">
                          <a:effectLst/>
                        </a:rPr>
                        <a:t>0.314971</a:t>
                      </a:r>
                      <a:endParaRPr lang="en-N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100">
                          <a:effectLst/>
                        </a:rPr>
                        <a:t>1</a:t>
                      </a:r>
                      <a:endParaRPr lang="en-N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</a:tr>
              <a:tr h="2428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100" dirty="0">
                          <a:effectLst/>
                        </a:rPr>
                        <a:t>Pacific</a:t>
                      </a:r>
                      <a:endParaRPr lang="en-N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100">
                          <a:effectLst/>
                        </a:rPr>
                        <a:t>1.403042</a:t>
                      </a:r>
                      <a:endParaRPr lang="en-N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100">
                          <a:effectLst/>
                        </a:rPr>
                        <a:t>0.645257</a:t>
                      </a:r>
                      <a:endParaRPr lang="en-N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100">
                          <a:effectLst/>
                        </a:rPr>
                        <a:t>2.048622</a:t>
                      </a:r>
                      <a:endParaRPr lang="en-N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</a:tr>
              <a:tr h="2428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100">
                          <a:effectLst/>
                        </a:rPr>
                        <a:t>Asian</a:t>
                      </a:r>
                      <a:endParaRPr lang="en-N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100">
                          <a:effectLst/>
                        </a:rPr>
                        <a:t>2.691745</a:t>
                      </a:r>
                      <a:endParaRPr lang="en-N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100">
                          <a:effectLst/>
                        </a:rPr>
                        <a:t>1.23793</a:t>
                      </a:r>
                      <a:endParaRPr lang="en-N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100">
                          <a:effectLst/>
                        </a:rPr>
                        <a:t>3.930296</a:t>
                      </a:r>
                      <a:endParaRPr lang="en-N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</a:tr>
              <a:tr h="2428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100" dirty="0">
                          <a:effectLst/>
                        </a:rPr>
                        <a:t>Other</a:t>
                      </a:r>
                      <a:endParaRPr lang="en-N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100" dirty="0">
                          <a:effectLst/>
                        </a:rPr>
                        <a:t>2.174391</a:t>
                      </a:r>
                      <a:endParaRPr lang="en-N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100">
                          <a:effectLst/>
                        </a:rPr>
                        <a:t>1</a:t>
                      </a:r>
                      <a:endParaRPr lang="en-N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100" dirty="0">
                          <a:effectLst/>
                        </a:rPr>
                        <a:t>3.174893</a:t>
                      </a:r>
                      <a:endParaRPr lang="en-N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672443" y="5306753"/>
            <a:ext cx="19240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8422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dirty="0" smtClean="0"/>
              <a:t>BMI as an exclusion criteria </a:t>
            </a:r>
            <a:endParaRPr lang="en-NZ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2152650"/>
            <a:ext cx="972502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“In NZ, the BMI threshold of less than 32 kg/m seems harsh for Maori or Polynesian women. The BMI level of 32 for a 30 year old European woman is at about the 90</a:t>
            </a:r>
            <a:r>
              <a:rPr lang="en-NZ" baseline="30000" dirty="0" smtClean="0"/>
              <a:t>th</a:t>
            </a:r>
            <a:r>
              <a:rPr lang="en-NZ" dirty="0" smtClean="0"/>
              <a:t> percentile compared with 70</a:t>
            </a:r>
            <a:r>
              <a:rPr lang="en-NZ" baseline="30000" dirty="0" smtClean="0"/>
              <a:t>th</a:t>
            </a:r>
            <a:r>
              <a:rPr lang="en-NZ" dirty="0" smtClean="0"/>
              <a:t> percentile for Maori and Pacific Island women. Despite this the same CPAC model and the BMI threshold was used for all ethnic groups”. </a:t>
            </a:r>
          </a:p>
          <a:p>
            <a:endParaRPr lang="en-NZ" dirty="0" smtClean="0"/>
          </a:p>
          <a:p>
            <a:endParaRPr lang="en-NZ" dirty="0" smtClean="0"/>
          </a:p>
          <a:p>
            <a:pPr algn="r"/>
            <a:r>
              <a:rPr lang="en-NZ" dirty="0" smtClean="0"/>
              <a:t> </a:t>
            </a:r>
            <a:r>
              <a:rPr lang="en-NZ" i="1" dirty="0" smtClean="0"/>
              <a:t>Prioritising for fertility treatments – the effect of excluding women with a high body mass index </a:t>
            </a:r>
            <a:br>
              <a:rPr lang="en-NZ" i="1" dirty="0" smtClean="0"/>
            </a:br>
            <a:r>
              <a:rPr lang="en-NZ" i="1" dirty="0" smtClean="0"/>
              <a:t>-WR Gillett, T Putt, CM Farquhar</a:t>
            </a:r>
          </a:p>
          <a:p>
            <a:pPr algn="r"/>
            <a:r>
              <a:rPr lang="en-NZ" i="1" dirty="0" smtClean="0"/>
              <a:t>BJOG 2006</a:t>
            </a:r>
            <a:endParaRPr lang="en-NZ" i="1" dirty="0"/>
          </a:p>
        </p:txBody>
      </p:sp>
    </p:spTree>
    <p:extLst>
      <p:ext uri="{BB962C8B-B14F-4D97-AF65-F5344CB8AC3E}">
        <p14:creationId xmlns:p14="http://schemas.microsoft.com/office/powerpoint/2010/main" val="3670791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dirty="0" smtClean="0"/>
              <a:t>BMI as an exclusion criteria</a:t>
            </a:r>
            <a:endParaRPr lang="en-NZ" dirty="0"/>
          </a:p>
        </p:txBody>
      </p:sp>
      <p:sp>
        <p:nvSpPr>
          <p:cNvPr id="34" name="Rectangle 33"/>
          <p:cNvSpPr/>
          <p:nvPr/>
        </p:nvSpPr>
        <p:spPr>
          <a:xfrm>
            <a:off x="3733800" y="1197142"/>
            <a:ext cx="6096000" cy="3219215"/>
          </a:xfrm>
          <a:prstGeom prst="rect">
            <a:avLst/>
          </a:prstGeom>
        </p:spPr>
        <p:txBody>
          <a:bodyPr>
            <a:spAutoFit/>
          </a:bodyPr>
          <a:lstStyle/>
          <a:p>
            <a:pPr marL="1295400" indent="95250">
              <a:lnSpc>
                <a:spcPct val="96000"/>
              </a:lnSpc>
              <a:spcAft>
                <a:spcPts val="510"/>
              </a:spcAft>
            </a:pPr>
            <a:endParaRPr lang="en-NZ" sz="3000" dirty="0" smtClean="0">
              <a:solidFill>
                <a:srgbClr val="35346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295400" indent="95250">
              <a:lnSpc>
                <a:spcPct val="96000"/>
              </a:lnSpc>
              <a:spcAft>
                <a:spcPts val="510"/>
              </a:spcAft>
            </a:pPr>
            <a:endParaRPr lang="en-NZ" sz="3000" dirty="0">
              <a:solidFill>
                <a:srgbClr val="35346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257300">
              <a:lnSpc>
                <a:spcPct val="96000"/>
              </a:lnSpc>
              <a:spcAft>
                <a:spcPts val="510"/>
              </a:spcAft>
            </a:pPr>
            <a:r>
              <a:rPr lang="en-NZ" sz="3000" dirty="0" smtClean="0">
                <a:solidFill>
                  <a:srgbClr val="35346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Mr</a:t>
            </a:r>
            <a:r>
              <a:rPr lang="en-NZ" sz="3000" dirty="0">
                <a:solidFill>
                  <a:srgbClr val="35346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Fertility Authority, Tear Down That Weight </a:t>
            </a:r>
            <a:r>
              <a:rPr lang="en-NZ" sz="3000" dirty="0" smtClean="0">
                <a:solidFill>
                  <a:srgbClr val="35346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Wall!</a:t>
            </a:r>
            <a:endParaRPr lang="en-NZ" sz="3000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257300">
              <a:lnSpc>
                <a:spcPct val="96000"/>
              </a:lnSpc>
              <a:spcAft>
                <a:spcPts val="510"/>
              </a:spcAft>
            </a:pPr>
            <a:r>
              <a:rPr lang="en-NZ" sz="4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Richard </a:t>
            </a:r>
            <a:r>
              <a:rPr lang="en-NZ" sz="4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S. </a:t>
            </a:r>
            <a:r>
              <a:rPr lang="en-NZ" sz="40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Legro</a:t>
            </a:r>
            <a:r>
              <a:rPr lang="en-NZ" sz="4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</a:t>
            </a:r>
            <a:endParaRPr lang="en-NZ" sz="20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257300">
              <a:lnSpc>
                <a:spcPct val="98000"/>
              </a:lnSpc>
              <a:spcAft>
                <a:spcPts val="1100"/>
              </a:spcAft>
            </a:pPr>
            <a:r>
              <a:rPr lang="en-NZ" sz="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Departments of Obstetrics and </a:t>
            </a:r>
            <a:r>
              <a:rPr lang="en-NZ" sz="8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Gynecology</a:t>
            </a:r>
            <a:r>
              <a:rPr lang="en-NZ" sz="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Public Health Sciences, Penn State College of Medicine, M.S. Hershey Medical </a:t>
            </a:r>
            <a:r>
              <a:rPr lang="en-NZ" sz="8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Center</a:t>
            </a:r>
            <a:r>
              <a:rPr lang="en-NZ" sz="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500 University Drive, H103, Hershey, PA 17033, USA</a:t>
            </a:r>
            <a:endParaRPr lang="en-NZ" sz="20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257300">
              <a:lnSpc>
                <a:spcPct val="98000"/>
              </a:lnSpc>
              <a:spcAft>
                <a:spcPts val="1790"/>
              </a:spcAft>
            </a:pPr>
            <a:r>
              <a:rPr lang="en-NZ" sz="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*Correspondence address. Tel: +(717)-531-8478; Fax: (717)-531-6286; E-mail: RSL1@PSU.EDU</a:t>
            </a:r>
            <a:endParaRPr lang="en-NZ" sz="20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104" name="Picture 56" descr="Image result for human reproduction journ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899" y="2105025"/>
            <a:ext cx="2657475" cy="3470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9802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dirty="0" smtClean="0"/>
              <a:t>BMI as an exclusion criteria</a:t>
            </a:r>
            <a:endParaRPr lang="en-NZ" dirty="0"/>
          </a:p>
        </p:txBody>
      </p:sp>
      <p:pic>
        <p:nvPicPr>
          <p:cNvPr id="3074" name="Picture 2" descr="Image result for new england journal of medic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" y="1645553"/>
            <a:ext cx="6584950" cy="1761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42999" y="3838575"/>
            <a:ext cx="95345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Randomised Trial of a Lifestyle Program in Obese Infertile Women</a:t>
            </a:r>
          </a:p>
          <a:p>
            <a:pPr algn="r"/>
            <a:r>
              <a:rPr lang="en-NZ" dirty="0" smtClean="0"/>
              <a:t>-May 2016</a:t>
            </a:r>
          </a:p>
          <a:p>
            <a:pPr algn="r"/>
            <a:endParaRPr lang="en-NZ" dirty="0"/>
          </a:p>
          <a:p>
            <a:r>
              <a:rPr lang="en-NZ" dirty="0" smtClean="0"/>
              <a:t>Conclusion: a lifestyle </a:t>
            </a:r>
            <a:r>
              <a:rPr lang="en-NZ" smtClean="0"/>
              <a:t>intervention preceding </a:t>
            </a:r>
            <a:r>
              <a:rPr lang="en-NZ" dirty="0" smtClean="0"/>
              <a:t>in fertility treatment as compared with prompt infertility treatment did not result in higher rates of a vaginal birth of a healthy singleton at term within 24 months after randomisation. 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98517418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ACC63D00-1EE0-4159-BF5A-6FF02000B7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59</TotalTime>
  <Words>288</Words>
  <Application>Microsoft Office PowerPoint</Application>
  <PresentationFormat>Widescreen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Corbel</vt:lpstr>
      <vt:lpstr>Times New Roman</vt:lpstr>
      <vt:lpstr>Basis</vt:lpstr>
      <vt:lpstr>Art symposium wellington  Friday 10th February 2017 </vt:lpstr>
      <vt:lpstr>PowerPoint Presentation</vt:lpstr>
      <vt:lpstr>PowerPoint Presentation</vt:lpstr>
      <vt:lpstr>Ethnic specific FSA rates adjusted for age (FSAs 1 July 2015-30 June 2016 adjusted against 2015 census estimations) Excludes Northland (includes ADHB WDHB CMDHB) </vt:lpstr>
      <vt:lpstr>BMI as an exclusion criteria </vt:lpstr>
      <vt:lpstr>BMI as an exclusion criteria</vt:lpstr>
      <vt:lpstr>BMI as an exclusion criteria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Ethnic specific FSA rates adjusted for age (FSAs 1 July 2015-30 June 2016 adjusted against 2015 census estimations) Excludes Northland (includes ADHB WDHB CMDHB)</dc:title>
  <dc:creator>Jenny Springett</dc:creator>
  <cp:lastModifiedBy>Guy Gudex</cp:lastModifiedBy>
  <cp:revision>12</cp:revision>
  <dcterms:created xsi:type="dcterms:W3CDTF">2017-02-08T22:19:45Z</dcterms:created>
  <dcterms:modified xsi:type="dcterms:W3CDTF">2017-02-09T02:50:30Z</dcterms:modified>
</cp:coreProperties>
</file>