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Lst>
  <p:sldIdLst>
    <p:sldId id="318" r:id="rId3"/>
    <p:sldId id="307" r:id="rId4"/>
    <p:sldId id="291" r:id="rId5"/>
    <p:sldId id="294" r:id="rId6"/>
    <p:sldId id="295" r:id="rId7"/>
    <p:sldId id="293" r:id="rId8"/>
    <p:sldId id="288" r:id="rId9"/>
    <p:sldId id="289" r:id="rId10"/>
    <p:sldId id="292" r:id="rId11"/>
    <p:sldId id="290" r:id="rId12"/>
    <p:sldId id="296" r:id="rId13"/>
    <p:sldId id="311" r:id="rId14"/>
    <p:sldId id="313" r:id="rId15"/>
    <p:sldId id="308" r:id="rId16"/>
    <p:sldId id="309" r:id="rId17"/>
    <p:sldId id="310" r:id="rId18"/>
    <p:sldId id="317" r:id="rId19"/>
    <p:sldId id="314" r:id="rId20"/>
    <p:sldId id="315" r:id="rId21"/>
    <p:sldId id="299" r:id="rId22"/>
    <p:sldId id="300" r:id="rId23"/>
    <p:sldId id="304" r:id="rId24"/>
    <p:sldId id="302" r:id="rId25"/>
    <p:sldId id="301" r:id="rId26"/>
    <p:sldId id="305" r:id="rId27"/>
    <p:sldId id="306" r:id="rId28"/>
    <p:sldId id="298" r:id="rId29"/>
    <p:sldId id="29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5" d="100"/>
          <a:sy n="75" d="100"/>
        </p:scale>
        <p:origin x="792" y="6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A koru lea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00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ctr">
              <a:defRPr sz="4400">
                <a:latin typeface="Arial" pitchFamily="34" charset="0"/>
                <a:cs typeface="Arial" pitchFamily="34" charset="0"/>
              </a:defRPr>
            </a:lvl1pPr>
          </a:lstStyle>
          <a:p>
            <a:r>
              <a:rPr lang="en-US"/>
              <a:t>Click to edit Master title style</a:t>
            </a:r>
            <a:endParaRPr lang="en-NZ"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62681AB4-4F03-4136-9897-5429B4380929}" type="datetimeFigureOut">
              <a:rPr lang="en-NZ"/>
              <a:pPr>
                <a:defRPr/>
              </a:pPr>
              <a:t>1/03/2017</a:t>
            </a:fld>
            <a:endParaRPr lang="en-NZ"/>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endParaRPr lang="en-NZ"/>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F8D7290-38E1-4819-98A3-1EDF5027FB83}" type="slidenum">
              <a:rPr lang="en-NZ" altLang="en-US"/>
              <a:pPr/>
              <a:t>‹#›</a:t>
            </a:fld>
            <a:endParaRPr lang="en-NZ" altLang="en-US"/>
          </a:p>
        </p:txBody>
      </p:sp>
    </p:spTree>
    <p:extLst>
      <p:ext uri="{BB962C8B-B14F-4D97-AF65-F5344CB8AC3E}">
        <p14:creationId xmlns:p14="http://schemas.microsoft.com/office/powerpoint/2010/main" val="172064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a:t>Click to edit Master title style</a:t>
            </a:r>
            <a:endParaRPr lang="en-NZ" dirty="0"/>
          </a:p>
        </p:txBody>
      </p:sp>
      <p:sp>
        <p:nvSpPr>
          <p:cNvPr id="3" name="Content Placeholder 2"/>
          <p:cNvSpPr>
            <a:spLocks noGrp="1"/>
          </p:cNvSpPr>
          <p:nvPr>
            <p:ph idx="1"/>
          </p:nvPr>
        </p:nvSpPr>
        <p:spPr>
          <a:xfrm>
            <a:off x="683568" y="1844824"/>
            <a:ext cx="7772400" cy="4330824"/>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4B46CCB1-9BEA-4DA1-8D5B-6F96377CD33D}" type="datetimeFigureOut">
              <a:rPr lang="en-NZ"/>
              <a:pPr>
                <a:defRPr/>
              </a:pPr>
              <a:t>1/03/2017</a:t>
            </a:fld>
            <a:endParaRPr lang="en-NZ"/>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endParaRPr lang="en-NZ"/>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BD801E6-07D9-4B1C-A3D8-D746DE7C61C4}" type="slidenum">
              <a:rPr lang="en-NZ" altLang="en-US"/>
              <a:pPr/>
              <a:t>‹#›</a:t>
            </a:fld>
            <a:endParaRPr lang="en-NZ" altLang="en-US"/>
          </a:p>
        </p:txBody>
      </p:sp>
    </p:spTree>
    <p:extLst>
      <p:ext uri="{BB962C8B-B14F-4D97-AF65-F5344CB8AC3E}">
        <p14:creationId xmlns:p14="http://schemas.microsoft.com/office/powerpoint/2010/main" val="107836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NZ"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4F1DD05C-1B3F-4483-8E89-43B681A3D587}" type="datetimeFigureOut">
              <a:rPr lang="en-NZ"/>
              <a:pPr>
                <a:defRPr/>
              </a:pPr>
              <a:t>1/03/2017</a:t>
            </a:fld>
            <a:endParaRPr lang="en-NZ"/>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endParaRPr lang="en-NZ"/>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33A26D51-F4E6-4C7F-B6DD-AB10CED3A9FA}" type="slidenum">
              <a:rPr lang="en-NZ" altLang="en-US"/>
              <a:pPr/>
              <a:t>‹#›</a:t>
            </a:fld>
            <a:endParaRPr lang="en-NZ" altLang="en-US"/>
          </a:p>
        </p:txBody>
      </p:sp>
    </p:spTree>
    <p:extLst>
      <p:ext uri="{BB962C8B-B14F-4D97-AF65-F5344CB8AC3E}">
        <p14:creationId xmlns:p14="http://schemas.microsoft.com/office/powerpoint/2010/main" val="4009751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a:t>Click to edit Master title style</a:t>
            </a:r>
            <a:endParaRPr lang="en-NZ" dirty="0"/>
          </a:p>
        </p:txBody>
      </p:sp>
      <p:sp>
        <p:nvSpPr>
          <p:cNvPr id="3" name="Content Placeholder 2"/>
          <p:cNvSpPr>
            <a:spLocks noGrp="1"/>
          </p:cNvSpPr>
          <p:nvPr>
            <p:ph sz="half" idx="1"/>
          </p:nvPr>
        </p:nvSpPr>
        <p:spPr>
          <a:xfrm>
            <a:off x="685800" y="1981200"/>
            <a:ext cx="3810000" cy="41148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981200"/>
            <a:ext cx="3810000" cy="41148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197D7955-489E-4761-A78E-E208588BBDBC}" type="datetimeFigureOut">
              <a:rPr lang="en-NZ"/>
              <a:pPr>
                <a:defRPr/>
              </a:pPr>
              <a:t>1/03/2017</a:t>
            </a:fld>
            <a:endParaRPr lang="en-NZ"/>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endParaRPr lang="en-NZ"/>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C6010161-4161-4024-A711-BBD36117E560}" type="slidenum">
              <a:rPr lang="en-NZ" altLang="en-US"/>
              <a:pPr/>
              <a:t>‹#›</a:t>
            </a:fld>
            <a:endParaRPr lang="en-NZ" altLang="en-US"/>
          </a:p>
        </p:txBody>
      </p:sp>
    </p:spTree>
    <p:extLst>
      <p:ext uri="{BB962C8B-B14F-4D97-AF65-F5344CB8AC3E}">
        <p14:creationId xmlns:p14="http://schemas.microsoft.com/office/powerpoint/2010/main" val="2684437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710952"/>
          </a:xfrm>
        </p:spPr>
        <p:txBody>
          <a:bodyPr/>
          <a:lstStyle>
            <a:lvl1pPr>
              <a:defRPr sz="3600">
                <a:latin typeface="Arial" pitchFamily="34" charset="0"/>
                <a:cs typeface="Arial" pitchFamily="34" charset="0"/>
              </a:defRPr>
            </a:lvl1pPr>
          </a:lstStyle>
          <a:p>
            <a:r>
              <a:rPr lang="en-US"/>
              <a:t>Click to edit Master title style</a:t>
            </a:r>
            <a:endParaRPr lang="en-NZ"/>
          </a:p>
        </p:txBody>
      </p:sp>
      <p:sp>
        <p:nvSpPr>
          <p:cNvPr id="3" name="Text Placeholder 2"/>
          <p:cNvSpPr>
            <a:spLocks noGrp="1"/>
          </p:cNvSpPr>
          <p:nvPr>
            <p:ph type="body" idx="1"/>
          </p:nvPr>
        </p:nvSpPr>
        <p:spPr>
          <a:xfrm>
            <a:off x="457200" y="1916832"/>
            <a:ext cx="4040188" cy="72923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46064"/>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Text Placeholder 4"/>
          <p:cNvSpPr>
            <a:spLocks noGrp="1"/>
          </p:cNvSpPr>
          <p:nvPr>
            <p:ph type="body" sz="quarter" idx="3"/>
          </p:nvPr>
        </p:nvSpPr>
        <p:spPr>
          <a:xfrm>
            <a:off x="4645026" y="1916832"/>
            <a:ext cx="4041775" cy="72923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646064"/>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Tree>
    <p:extLst>
      <p:ext uri="{BB962C8B-B14F-4D97-AF65-F5344CB8AC3E}">
        <p14:creationId xmlns:p14="http://schemas.microsoft.com/office/powerpoint/2010/main" val="956590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NZ"/>
          </a:p>
        </p:txBody>
      </p:sp>
      <p:sp>
        <p:nvSpPr>
          <p:cNvPr id="3"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55537D17-54A5-42E4-8DA6-E8056048D019}" type="datetimeFigureOut">
              <a:rPr lang="en-NZ"/>
              <a:pPr>
                <a:defRPr/>
              </a:pPr>
              <a:t>1/03/2017</a:t>
            </a:fld>
            <a:endParaRPr lang="en-NZ"/>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endParaRPr lang="en-NZ"/>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DF15956-2CDD-4B71-811C-BEAE79F802B4}" type="slidenum">
              <a:rPr lang="en-NZ" altLang="en-US"/>
              <a:pPr/>
              <a:t>‹#›</a:t>
            </a:fld>
            <a:endParaRPr lang="en-NZ" altLang="en-US"/>
          </a:p>
        </p:txBody>
      </p:sp>
    </p:spTree>
    <p:extLst>
      <p:ext uri="{BB962C8B-B14F-4D97-AF65-F5344CB8AC3E}">
        <p14:creationId xmlns:p14="http://schemas.microsoft.com/office/powerpoint/2010/main" val="447735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9E844A70-6502-47B8-A18B-BDE0EF1E002F}" type="datetimeFigureOut">
              <a:rPr lang="en-NZ"/>
              <a:pPr>
                <a:defRPr/>
              </a:pPr>
              <a:t>1/03/2017</a:t>
            </a:fld>
            <a:endParaRPr lang="en-NZ"/>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endParaRPr lang="en-NZ"/>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ABA69FB-808B-42B1-8ED3-C796FE567DCD}" type="slidenum">
              <a:rPr lang="en-NZ" altLang="en-US"/>
              <a:pPr/>
              <a:t>‹#›</a:t>
            </a:fld>
            <a:endParaRPr lang="en-NZ" altLang="en-US"/>
          </a:p>
        </p:txBody>
      </p:sp>
    </p:spTree>
    <p:extLst>
      <p:ext uri="{BB962C8B-B14F-4D97-AF65-F5344CB8AC3E}">
        <p14:creationId xmlns:p14="http://schemas.microsoft.com/office/powerpoint/2010/main" val="3059167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980728"/>
            <a:ext cx="3008313" cy="792088"/>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980730"/>
            <a:ext cx="5111750" cy="514543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Text Placeholder 3"/>
          <p:cNvSpPr>
            <a:spLocks noGrp="1"/>
          </p:cNvSpPr>
          <p:nvPr>
            <p:ph type="body" sz="half" idx="2"/>
          </p:nvPr>
        </p:nvSpPr>
        <p:spPr>
          <a:xfrm>
            <a:off x="457201" y="1772816"/>
            <a:ext cx="3008313" cy="43533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E288C308-662C-4678-A27A-ADA48F3D778B}" type="datetimeFigureOut">
              <a:rPr lang="en-NZ"/>
              <a:pPr>
                <a:defRPr/>
              </a:pPr>
              <a:t>1/03/2017</a:t>
            </a:fld>
            <a:endParaRPr lang="en-NZ"/>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endParaRPr lang="en-NZ"/>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E26252F-10BA-41C1-80F0-20BD880BA28A}" type="slidenum">
              <a:rPr lang="en-NZ" altLang="en-US"/>
              <a:pPr/>
              <a:t>‹#›</a:t>
            </a:fld>
            <a:endParaRPr lang="en-NZ" altLang="en-US"/>
          </a:p>
        </p:txBody>
      </p:sp>
    </p:spTree>
    <p:extLst>
      <p:ext uri="{BB962C8B-B14F-4D97-AF65-F5344CB8AC3E}">
        <p14:creationId xmlns:p14="http://schemas.microsoft.com/office/powerpoint/2010/main" val="2142737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1052737"/>
            <a:ext cx="5486400" cy="36748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317643B8-B45F-4428-B863-A48D42DE67C4}" type="datetimeFigureOut">
              <a:rPr lang="en-NZ"/>
              <a:pPr>
                <a:defRPr/>
              </a:pPr>
              <a:t>1/03/2017</a:t>
            </a:fld>
            <a:endParaRPr lang="en-NZ"/>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endParaRPr lang="en-NZ"/>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FA6F988-7307-415A-93A7-32D6424E68F3}" type="slidenum">
              <a:rPr lang="en-NZ" altLang="en-US"/>
              <a:pPr/>
              <a:t>‹#›</a:t>
            </a:fld>
            <a:endParaRPr lang="en-NZ" altLang="en-US"/>
          </a:p>
        </p:txBody>
      </p:sp>
    </p:spTree>
    <p:extLst>
      <p:ext uri="{BB962C8B-B14F-4D97-AF65-F5344CB8AC3E}">
        <p14:creationId xmlns:p14="http://schemas.microsoft.com/office/powerpoint/2010/main" val="1450547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1B8F264A-A617-48EC-A32C-086D885F3C55}" type="datetimeFigureOut">
              <a:rPr lang="en-NZ"/>
              <a:pPr>
                <a:defRPr/>
              </a:pPr>
              <a:t>1/03/2017</a:t>
            </a:fld>
            <a:endParaRPr lang="en-NZ"/>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endParaRPr lang="en-NZ"/>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5A78B95-D3E4-4A3C-BEF2-78630EBFAC02}" type="slidenum">
              <a:rPr lang="en-NZ" altLang="en-US"/>
              <a:pPr/>
              <a:t>‹#›</a:t>
            </a:fld>
            <a:endParaRPr lang="en-NZ" altLang="en-US"/>
          </a:p>
        </p:txBody>
      </p:sp>
    </p:spTree>
    <p:extLst>
      <p:ext uri="{BB962C8B-B14F-4D97-AF65-F5344CB8AC3E}">
        <p14:creationId xmlns:p14="http://schemas.microsoft.com/office/powerpoint/2010/main" val="28616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A baby lea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152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52736"/>
            <a:ext cx="1943100" cy="5043264"/>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685800" y="1052736"/>
            <a:ext cx="5676900" cy="50432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DC118703-7FCD-4FCD-831E-B6D73E29C71D}" type="datetimeFigureOut">
              <a:rPr lang="en-NZ"/>
              <a:pPr>
                <a:defRPr/>
              </a:pPr>
              <a:t>1/03/2017</a:t>
            </a:fld>
            <a:endParaRPr lang="en-NZ"/>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endParaRPr lang="en-NZ"/>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8B92D39-9B2E-40AE-BA63-28E3DBD9986D}" type="slidenum">
              <a:rPr lang="en-NZ" altLang="en-US"/>
              <a:pPr/>
              <a:t>‹#›</a:t>
            </a:fld>
            <a:endParaRPr lang="en-NZ" altLang="en-US"/>
          </a:p>
        </p:txBody>
      </p:sp>
    </p:spTree>
    <p:extLst>
      <p:ext uri="{BB962C8B-B14F-4D97-AF65-F5344CB8AC3E}">
        <p14:creationId xmlns:p14="http://schemas.microsoft.com/office/powerpoint/2010/main" val="1412942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052736"/>
            <a:ext cx="7772400" cy="5043264"/>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3"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74A177E4-ECC4-44E0-A2DB-56E36BCB15A0}" type="datetimeFigureOut">
              <a:rPr lang="en-NZ"/>
              <a:pPr>
                <a:defRPr/>
              </a:pPr>
              <a:t>1/03/2017</a:t>
            </a:fld>
            <a:endParaRPr lang="en-NZ"/>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endParaRPr lang="en-NZ"/>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064AB3E7-3981-407D-B664-6540D7502E57}" type="slidenum">
              <a:rPr lang="en-NZ" altLang="en-US"/>
              <a:pPr/>
              <a:t>‹#›</a:t>
            </a:fld>
            <a:endParaRPr lang="en-NZ" altLang="en-US"/>
          </a:p>
        </p:txBody>
      </p:sp>
    </p:spTree>
    <p:extLst>
      <p:ext uri="{BB962C8B-B14F-4D97-AF65-F5344CB8AC3E}">
        <p14:creationId xmlns:p14="http://schemas.microsoft.com/office/powerpoint/2010/main" val="229238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A hands lead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979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400">
                <a:latin typeface="Arial" pitchFamily="34" charset="0"/>
                <a:cs typeface="Arial" pitchFamily="34" charset="0"/>
              </a:defRPr>
            </a:lvl1pPr>
          </a:lstStyle>
          <a:p>
            <a:r>
              <a:rPr lang="en-US"/>
              <a:t>Click to edit Master title style</a:t>
            </a:r>
            <a:endParaRPr lang="en-NZ"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D89CCF9-AC7A-4352-8FDF-6D4F047E883A}" type="datetimeFigureOut">
              <a:rPr lang="en-NZ"/>
              <a:pPr>
                <a:defRPr/>
              </a:pPr>
              <a:t>1/03/2017</a:t>
            </a:fld>
            <a:endParaRPr lang="en-NZ"/>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NZ"/>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A847EF5-FA46-4039-8898-06BA038AC512}" type="slidenum">
              <a:rPr lang="en-NZ"/>
              <a:pPr>
                <a:defRPr/>
              </a:pPr>
              <a:t>‹#›</a:t>
            </a:fld>
            <a:endParaRPr lang="en-NZ"/>
          </a:p>
        </p:txBody>
      </p:sp>
    </p:spTree>
    <p:extLst>
      <p:ext uri="{BB962C8B-B14F-4D97-AF65-F5344CB8AC3E}">
        <p14:creationId xmlns:p14="http://schemas.microsoft.com/office/powerpoint/2010/main" val="665891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a:t>Click to edit Master title style</a:t>
            </a:r>
            <a:endParaRPr lang="en-NZ" dirty="0"/>
          </a:p>
        </p:txBody>
      </p:sp>
      <p:sp>
        <p:nvSpPr>
          <p:cNvPr id="3" name="Content Placeholder 2"/>
          <p:cNvSpPr>
            <a:spLocks noGrp="1"/>
          </p:cNvSpPr>
          <p:nvPr>
            <p:ph idx="1"/>
          </p:nvPr>
        </p:nvSpPr>
        <p:spPr>
          <a:xfrm>
            <a:off x="683568" y="1844824"/>
            <a:ext cx="7772400" cy="4330824"/>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91609AD-C607-48E0-9909-A727735413C7}" type="datetimeFigureOut">
              <a:rPr lang="en-NZ"/>
              <a:pPr>
                <a:defRPr/>
              </a:pPr>
              <a:t>1/03/2017</a:t>
            </a:fld>
            <a:endParaRPr lang="en-NZ"/>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NZ"/>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145352E-AE44-4F08-B8AD-AD6854EAE69D}" type="slidenum">
              <a:rPr lang="en-NZ"/>
              <a:pPr>
                <a:defRPr/>
              </a:pPr>
              <a:t>‹#›</a:t>
            </a:fld>
            <a:endParaRPr lang="en-NZ"/>
          </a:p>
        </p:txBody>
      </p:sp>
    </p:spTree>
    <p:extLst>
      <p:ext uri="{BB962C8B-B14F-4D97-AF65-F5344CB8AC3E}">
        <p14:creationId xmlns:p14="http://schemas.microsoft.com/office/powerpoint/2010/main" val="2633807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A hands lea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99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A feet lea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3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A little plant lea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65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A couple lea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50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A walking lea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64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A white lea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381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A blue lea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18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981075"/>
            <a:ext cx="77724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684213" y="1989140"/>
            <a:ext cx="7772400"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90432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rtl="0" eaLnBrk="0" fontAlgn="base" hangingPunct="0">
        <a:spcBef>
          <a:spcPct val="0"/>
        </a:spcBef>
        <a:spcAft>
          <a:spcPct val="0"/>
        </a:spcAft>
        <a:defRPr sz="36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2"/>
          </a:solidFill>
          <a:latin typeface="Arial" pitchFamily="34" charset="0"/>
          <a:cs typeface="Arial" pitchFamily="34" charset="0"/>
        </a:defRPr>
      </a:lvl2pPr>
      <a:lvl3pPr algn="l" rtl="0" eaLnBrk="0" fontAlgn="base" hangingPunct="0">
        <a:spcBef>
          <a:spcPct val="0"/>
        </a:spcBef>
        <a:spcAft>
          <a:spcPct val="0"/>
        </a:spcAft>
        <a:defRPr sz="3600">
          <a:solidFill>
            <a:schemeClr val="tx2"/>
          </a:solidFill>
          <a:latin typeface="Arial" pitchFamily="34" charset="0"/>
          <a:cs typeface="Arial" pitchFamily="34" charset="0"/>
        </a:defRPr>
      </a:lvl3pPr>
      <a:lvl4pPr algn="l" rtl="0" eaLnBrk="0" fontAlgn="base" hangingPunct="0">
        <a:spcBef>
          <a:spcPct val="0"/>
        </a:spcBef>
        <a:spcAft>
          <a:spcPct val="0"/>
        </a:spcAft>
        <a:defRPr sz="3600">
          <a:solidFill>
            <a:schemeClr val="tx2"/>
          </a:solidFill>
          <a:latin typeface="Arial" pitchFamily="34" charset="0"/>
          <a:cs typeface="Arial" pitchFamily="34" charset="0"/>
        </a:defRPr>
      </a:lvl4pPr>
      <a:lvl5pPr algn="l" rtl="0" eaLnBrk="0" fontAlgn="base" hangingPunct="0">
        <a:spcBef>
          <a:spcPct val="0"/>
        </a:spcBef>
        <a:spcAft>
          <a:spcPct val="0"/>
        </a:spcAft>
        <a:defRPr sz="36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81075"/>
            <a:ext cx="7772400" cy="935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4213" y="1989138"/>
            <a:ext cx="7772400" cy="4186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649059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l" rtl="0" eaLnBrk="0" fontAlgn="base" hangingPunct="0">
        <a:spcBef>
          <a:spcPct val="0"/>
        </a:spcBef>
        <a:spcAft>
          <a:spcPct val="0"/>
        </a:spcAft>
        <a:defRPr sz="36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2"/>
          </a:solidFill>
          <a:latin typeface="Arial" pitchFamily="34" charset="0"/>
          <a:cs typeface="Arial" pitchFamily="34" charset="0"/>
        </a:defRPr>
      </a:lvl2pPr>
      <a:lvl3pPr algn="l" rtl="0" eaLnBrk="0" fontAlgn="base" hangingPunct="0">
        <a:spcBef>
          <a:spcPct val="0"/>
        </a:spcBef>
        <a:spcAft>
          <a:spcPct val="0"/>
        </a:spcAft>
        <a:defRPr sz="3600">
          <a:solidFill>
            <a:schemeClr val="tx2"/>
          </a:solidFill>
          <a:latin typeface="Arial" pitchFamily="34" charset="0"/>
          <a:cs typeface="Arial" pitchFamily="34" charset="0"/>
        </a:defRPr>
      </a:lvl3pPr>
      <a:lvl4pPr algn="l" rtl="0" eaLnBrk="0" fontAlgn="base" hangingPunct="0">
        <a:spcBef>
          <a:spcPct val="0"/>
        </a:spcBef>
        <a:spcAft>
          <a:spcPct val="0"/>
        </a:spcAft>
        <a:defRPr sz="3600">
          <a:solidFill>
            <a:schemeClr val="tx2"/>
          </a:solidFill>
          <a:latin typeface="Arial" pitchFamily="34" charset="0"/>
          <a:cs typeface="Arial" pitchFamily="34" charset="0"/>
        </a:defRPr>
      </a:lvl4pPr>
      <a:lvl5pPr algn="l" rtl="0" eaLnBrk="0" fontAlgn="base" hangingPunct="0">
        <a:spcBef>
          <a:spcPct val="0"/>
        </a:spcBef>
        <a:spcAft>
          <a:spcPct val="0"/>
        </a:spcAft>
        <a:defRPr sz="3600">
          <a:solidFill>
            <a:schemeClr val="tx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316" y="3095281"/>
            <a:ext cx="7772400" cy="935038"/>
          </a:xfrm>
        </p:spPr>
        <p:txBody>
          <a:bodyPr/>
          <a:lstStyle/>
          <a:p>
            <a:pPr algn="ctr"/>
            <a:r>
              <a:rPr lang="en-US" sz="4000" dirty="0">
                <a:solidFill>
                  <a:srgbClr val="0373B3"/>
                </a:solidFill>
              </a:rPr>
              <a:t>Assessing current issues in ART - from a provider perspective</a:t>
            </a:r>
            <a:br>
              <a:rPr lang="en-US" sz="4000" dirty="0">
                <a:solidFill>
                  <a:srgbClr val="0373B3"/>
                </a:solidFill>
              </a:rPr>
            </a:br>
            <a:r>
              <a:rPr lang="en-US" sz="4000" dirty="0">
                <a:solidFill>
                  <a:srgbClr val="0373B3"/>
                </a:solidFill>
              </a:rPr>
              <a:t/>
            </a:r>
            <a:br>
              <a:rPr lang="en-US" sz="4000" dirty="0">
                <a:solidFill>
                  <a:srgbClr val="0373B3"/>
                </a:solidFill>
              </a:rPr>
            </a:br>
            <a:r>
              <a:rPr lang="en-US" sz="2800" dirty="0" err="1">
                <a:solidFill>
                  <a:schemeClr val="tx1"/>
                </a:solidFill>
              </a:rPr>
              <a:t>Dr</a:t>
            </a:r>
            <a:r>
              <a:rPr lang="en-US" sz="2800" dirty="0">
                <a:solidFill>
                  <a:schemeClr val="tx1"/>
                </a:solidFill>
              </a:rPr>
              <a:t> Richard Fisher</a:t>
            </a:r>
            <a:br>
              <a:rPr lang="en-US" sz="2800" dirty="0">
                <a:solidFill>
                  <a:schemeClr val="tx1"/>
                </a:solidFill>
              </a:rPr>
            </a:br>
            <a:r>
              <a:rPr lang="en-US" sz="2800" dirty="0">
                <a:solidFill>
                  <a:schemeClr val="tx1"/>
                </a:solidFill>
              </a:rPr>
              <a:t> Fertility Associates</a:t>
            </a:r>
            <a:br>
              <a:rPr lang="en-US" sz="2800" dirty="0">
                <a:solidFill>
                  <a:schemeClr val="tx1"/>
                </a:solidFill>
              </a:rPr>
            </a:br>
            <a:r>
              <a:rPr lang="en-NZ" sz="2800" dirty="0">
                <a:solidFill>
                  <a:schemeClr val="tx1"/>
                </a:solidFill>
              </a:rPr>
              <a:t/>
            </a:r>
            <a:br>
              <a:rPr lang="en-NZ" sz="2800" dirty="0">
                <a:solidFill>
                  <a:schemeClr val="tx1"/>
                </a:solidFill>
              </a:rPr>
            </a:br>
            <a:endParaRPr lang="en-NZ" sz="2800" dirty="0">
              <a:solidFill>
                <a:schemeClr val="tx1"/>
              </a:solidFill>
            </a:endParaRPr>
          </a:p>
        </p:txBody>
      </p:sp>
    </p:spTree>
    <p:extLst>
      <p:ext uri="{BB962C8B-B14F-4D97-AF65-F5344CB8AC3E}">
        <p14:creationId xmlns:p14="http://schemas.microsoft.com/office/powerpoint/2010/main" val="257117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4213" y="908050"/>
            <a:ext cx="7772400" cy="1143000"/>
          </a:xfrm>
        </p:spPr>
        <p:txBody>
          <a:bodyPr/>
          <a:lstStyle/>
          <a:p>
            <a:r>
              <a:rPr lang="en-AU" altLang="en-US" sz="3200" dirty="0">
                <a:solidFill>
                  <a:srgbClr val="0373B3"/>
                </a:solidFill>
              </a:rPr>
              <a:t>When should I seek advice </a:t>
            </a:r>
            <a:r>
              <a:rPr lang="en-AU" altLang="en-US" sz="2000" dirty="0">
                <a:solidFill>
                  <a:srgbClr val="0373B3"/>
                </a:solidFill>
              </a:rPr>
              <a:t>(Biological clock)</a:t>
            </a:r>
            <a:endParaRPr lang="en-AU" altLang="en-US" sz="3200" dirty="0">
              <a:solidFill>
                <a:srgbClr val="0373B3"/>
              </a:solidFill>
            </a:endParaRPr>
          </a:p>
        </p:txBody>
      </p:sp>
    </p:spTree>
    <p:controls>
      <mc:AlternateContent xmlns:mc="http://schemas.openxmlformats.org/markup-compatibility/2006">
        <mc:Choice xmlns:v="urn:schemas-microsoft-com:vml" Requires="v">
          <p:control spid="1061" name="ShockwaveFlash1" r:id="rId2" imgW="1828800" imgH="1828800"/>
        </mc:Choice>
        <mc:Fallback>
          <p:control name="ShockwaveFlash1" r:id="rId2" imgW="1828800" imgH="1828800">
            <p:pic>
              <p:nvPicPr>
                <p:cNvPr id="4098" name="ShockwaveFlash1"/>
                <p:cNvPicPr preferRelativeResize="0">
                  <a:picLocks noChangeArrowheads="1" noChangeShapeType="1"/>
                </p:cNvPicPr>
                <p:nvPr/>
              </p:nvPicPr>
              <p:blipFill>
                <a:blip r:embed="rId5"/>
                <a:srcRect/>
                <a:stretch>
                  <a:fillRect/>
                </a:stretch>
              </p:blipFill>
              <p:spPr bwMode="auto">
                <a:xfrm>
                  <a:off x="1042988" y="1989140"/>
                  <a:ext cx="7129462" cy="410368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2" name="ShockwaveFlash2" r:id="rId3" imgW="7143840" imgH="4105440"/>
        </mc:Choice>
        <mc:Fallback>
          <p:control name="ShockwaveFlash2" r:id="rId3" imgW="7143840" imgH="4105440">
            <p:pic>
              <p:nvPicPr>
                <p:cNvPr id="2" name="ShockwaveFlash2"/>
                <p:cNvPicPr>
                  <a:picLocks/>
                </p:cNvPicPr>
                <p:nvPr/>
              </p:nvPicPr>
              <p:blipFill>
                <a:blip r:embed="rId6"/>
                <a:stretch>
                  <a:fillRect/>
                </a:stretch>
              </p:blipFill>
              <p:spPr>
                <a:xfrm>
                  <a:off x="1038225" y="1981200"/>
                  <a:ext cx="7143750" cy="4105275"/>
                </a:xfrm>
                <a:prstGeom prst="rect">
                  <a:avLst/>
                </a:prstGeom>
              </p:spPr>
            </p:pic>
          </p:control>
        </mc:Fallback>
      </mc:AlternateContent>
    </p:controls>
    <p:extLst>
      <p:ext uri="{BB962C8B-B14F-4D97-AF65-F5344CB8AC3E}">
        <p14:creationId xmlns:p14="http://schemas.microsoft.com/office/powerpoint/2010/main" val="395788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a:solidFill>
                  <a:srgbClr val="0373B3"/>
                </a:solidFill>
              </a:rPr>
              <a:t>Donor Recruitment</a:t>
            </a:r>
          </a:p>
        </p:txBody>
      </p:sp>
      <p:sp>
        <p:nvSpPr>
          <p:cNvPr id="3" name="Content Placeholder 2"/>
          <p:cNvSpPr>
            <a:spLocks noGrp="1"/>
          </p:cNvSpPr>
          <p:nvPr>
            <p:ph idx="1"/>
          </p:nvPr>
        </p:nvSpPr>
        <p:spPr>
          <a:xfrm>
            <a:off x="685800" y="1916113"/>
            <a:ext cx="6265872" cy="4163968"/>
          </a:xfrm>
        </p:spPr>
        <p:txBody>
          <a:bodyPr/>
          <a:lstStyle/>
          <a:p>
            <a:r>
              <a:rPr lang="en-NZ" dirty="0"/>
              <a:t>No longer students</a:t>
            </a:r>
          </a:p>
          <a:p>
            <a:r>
              <a:rPr lang="en-NZ" dirty="0"/>
              <a:t>Identifiable at FA since 1991</a:t>
            </a:r>
          </a:p>
          <a:p>
            <a:r>
              <a:rPr lang="en-NZ" dirty="0"/>
              <a:t>New model</a:t>
            </a:r>
          </a:p>
          <a:p>
            <a:pPr lvl="1"/>
            <a:r>
              <a:rPr lang="en-NZ" dirty="0"/>
              <a:t>socially aware</a:t>
            </a:r>
          </a:p>
          <a:p>
            <a:pPr lvl="1"/>
            <a:r>
              <a:rPr lang="en-NZ" dirty="0"/>
              <a:t>interest of recipients, donors, children are better managed</a:t>
            </a:r>
          </a:p>
          <a:p>
            <a:r>
              <a:rPr lang="en-NZ" dirty="0"/>
              <a:t>International or local</a:t>
            </a:r>
          </a:p>
          <a:p>
            <a:pPr lvl="1"/>
            <a:endParaRPr lang="en-NZ"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3790" t="10292" r="11895" b="1"/>
          <a:stretch/>
        </p:blipFill>
        <p:spPr>
          <a:xfrm>
            <a:off x="6300598" y="1607418"/>
            <a:ext cx="2535480" cy="1744839"/>
          </a:xfrm>
          <a:prstGeom prst="rect">
            <a:avLst/>
          </a:prstGeom>
        </p:spPr>
      </p:pic>
    </p:spTree>
    <p:extLst>
      <p:ext uri="{BB962C8B-B14F-4D97-AF65-F5344CB8AC3E}">
        <p14:creationId xmlns:p14="http://schemas.microsoft.com/office/powerpoint/2010/main" val="420921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296" y="981075"/>
            <a:ext cx="7772400" cy="935038"/>
          </a:xfrm>
        </p:spPr>
        <p:txBody>
          <a:bodyPr/>
          <a:lstStyle/>
          <a:p>
            <a:r>
              <a:rPr lang="en-NZ" sz="3200" dirty="0">
                <a:solidFill>
                  <a:srgbClr val="0373B3"/>
                </a:solidFill>
              </a:rPr>
              <a:t>HART Act 2004</a:t>
            </a:r>
          </a:p>
        </p:txBody>
      </p:sp>
      <p:sp>
        <p:nvSpPr>
          <p:cNvPr id="3" name="Content Placeholder 2"/>
          <p:cNvSpPr>
            <a:spLocks noGrp="1"/>
          </p:cNvSpPr>
          <p:nvPr>
            <p:ph idx="1"/>
          </p:nvPr>
        </p:nvSpPr>
        <p:spPr/>
        <p:txBody>
          <a:bodyPr/>
          <a:lstStyle/>
          <a:p>
            <a:pPr marL="0" indent="0">
              <a:buNone/>
            </a:pPr>
            <a:r>
              <a:rPr lang="en-NZ" b="1" dirty="0"/>
              <a:t>Principles:</a:t>
            </a:r>
          </a:p>
          <a:p>
            <a:pPr marL="0" indent="0">
              <a:buNone/>
            </a:pPr>
            <a:endParaRPr lang="en-NZ" b="1" dirty="0"/>
          </a:p>
          <a:p>
            <a:r>
              <a:rPr lang="en-NZ" sz="2000" dirty="0"/>
              <a:t>donor offspring should be made aware of their genetic origins and be able to access information about those origins;</a:t>
            </a:r>
          </a:p>
          <a:p>
            <a:pPr marL="0" indent="0">
              <a:buNone/>
            </a:pPr>
            <a:endParaRPr lang="en-NZ" sz="2000" dirty="0"/>
          </a:p>
          <a:p>
            <a:r>
              <a:rPr lang="en-NZ" sz="2000" dirty="0"/>
              <a:t>the different ethical, spiritual, and cultural perspectives in society should be considered and treated with respect.</a:t>
            </a:r>
          </a:p>
          <a:p>
            <a:pPr marL="0" indent="0">
              <a:buNone/>
            </a:pPr>
            <a:endParaRPr lang="en-NZ" dirty="0"/>
          </a:p>
        </p:txBody>
      </p:sp>
    </p:spTree>
    <p:extLst>
      <p:ext uri="{BB962C8B-B14F-4D97-AF65-F5344CB8AC3E}">
        <p14:creationId xmlns:p14="http://schemas.microsoft.com/office/powerpoint/2010/main" val="250301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43" y="1135079"/>
            <a:ext cx="8304196" cy="935038"/>
          </a:xfrm>
        </p:spPr>
        <p:txBody>
          <a:bodyPr/>
          <a:lstStyle/>
          <a:p>
            <a:r>
              <a:rPr lang="en-NZ" sz="3200" dirty="0">
                <a:solidFill>
                  <a:srgbClr val="0373B3"/>
                </a:solidFill>
              </a:rPr>
              <a:t>HART Act 2004</a:t>
            </a:r>
            <a:endParaRPr lang="en-NZ" sz="3200" b="1" dirty="0">
              <a:solidFill>
                <a:srgbClr val="0373B3"/>
              </a:solidFill>
            </a:endParaRPr>
          </a:p>
        </p:txBody>
      </p:sp>
      <p:sp>
        <p:nvSpPr>
          <p:cNvPr id="3" name="Content Placeholder 2"/>
          <p:cNvSpPr>
            <a:spLocks noGrp="1"/>
          </p:cNvSpPr>
          <p:nvPr>
            <p:ph idx="1"/>
          </p:nvPr>
        </p:nvSpPr>
        <p:spPr>
          <a:xfrm>
            <a:off x="518561" y="1979578"/>
            <a:ext cx="7772400" cy="4330824"/>
          </a:xfrm>
        </p:spPr>
        <p:txBody>
          <a:bodyPr/>
          <a:lstStyle/>
          <a:p>
            <a:pPr marL="0" indent="0">
              <a:buNone/>
            </a:pPr>
            <a:r>
              <a:rPr lang="en-NZ" sz="2000" b="1" dirty="0"/>
              <a:t>Commercial supply of human embryos or human gametes prohibited:</a:t>
            </a:r>
            <a:endParaRPr lang="en-NZ" sz="2000" dirty="0"/>
          </a:p>
          <a:p>
            <a:r>
              <a:rPr lang="en-NZ" sz="2000" dirty="0"/>
              <a:t>No person may give or receive, or agree to give or receive, valuable consideration for the supply of a human embryo or human gamete.</a:t>
            </a:r>
          </a:p>
          <a:p>
            <a:r>
              <a:rPr lang="en-NZ" sz="2000" dirty="0"/>
              <a:t>Every person commits an offence who contravenes subsection (1) and is liable on conviction to imprisonment for a term not exceeding 1 year or a fine not exceeding $100,000, or both.</a:t>
            </a:r>
          </a:p>
          <a:p>
            <a:r>
              <a:rPr lang="en-NZ" sz="2000" dirty="0"/>
              <a:t>Section 13(2): amended, on 1 July 2013, by section 413 of the Criminal Procedure Act 2011 (2011 No 81).</a:t>
            </a:r>
          </a:p>
          <a:p>
            <a:endParaRPr lang="en-NZ" dirty="0"/>
          </a:p>
        </p:txBody>
      </p:sp>
    </p:spTree>
    <p:extLst>
      <p:ext uri="{BB962C8B-B14F-4D97-AF65-F5344CB8AC3E}">
        <p14:creationId xmlns:p14="http://schemas.microsoft.com/office/powerpoint/2010/main" val="4132724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a:solidFill>
                  <a:srgbClr val="0373B3"/>
                </a:solidFill>
              </a:rPr>
              <a:t>Valuable consideration</a:t>
            </a:r>
          </a:p>
        </p:txBody>
      </p:sp>
      <p:sp>
        <p:nvSpPr>
          <p:cNvPr id="3" name="Content Placeholder 2"/>
          <p:cNvSpPr>
            <a:spLocks noGrp="1"/>
          </p:cNvSpPr>
          <p:nvPr>
            <p:ph idx="1"/>
          </p:nvPr>
        </p:nvSpPr>
        <p:spPr/>
        <p:txBody>
          <a:bodyPr/>
          <a:lstStyle/>
          <a:p>
            <a:r>
              <a:rPr lang="en-NZ" dirty="0"/>
              <a:t>History</a:t>
            </a:r>
          </a:p>
          <a:p>
            <a:r>
              <a:rPr lang="en-NZ" dirty="0"/>
              <a:t>Expenses /financial assistance</a:t>
            </a:r>
          </a:p>
          <a:p>
            <a:r>
              <a:rPr lang="en-NZ" dirty="0"/>
              <a:t>Change in UK</a:t>
            </a:r>
          </a:p>
          <a:p>
            <a:r>
              <a:rPr lang="en-NZ" dirty="0"/>
              <a:t>Change in NZ legislation for kidney donors (cost neutrality)</a:t>
            </a:r>
          </a:p>
        </p:txBody>
      </p:sp>
    </p:spTree>
    <p:extLst>
      <p:ext uri="{BB962C8B-B14F-4D97-AF65-F5344CB8AC3E}">
        <p14:creationId xmlns:p14="http://schemas.microsoft.com/office/powerpoint/2010/main" val="262927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a:solidFill>
                  <a:srgbClr val="0373B3"/>
                </a:solidFill>
              </a:rPr>
              <a:t>What do we expect from donors:</a:t>
            </a:r>
          </a:p>
        </p:txBody>
      </p:sp>
      <p:sp>
        <p:nvSpPr>
          <p:cNvPr id="3" name="Content Placeholder 2"/>
          <p:cNvSpPr>
            <a:spLocks noGrp="1"/>
          </p:cNvSpPr>
          <p:nvPr>
            <p:ph idx="1"/>
          </p:nvPr>
        </p:nvSpPr>
        <p:spPr>
          <a:xfrm>
            <a:off x="685800" y="1700445"/>
            <a:ext cx="7772400" cy="4330824"/>
          </a:xfrm>
        </p:spPr>
        <p:txBody>
          <a:bodyPr/>
          <a:lstStyle/>
          <a:p>
            <a:r>
              <a:rPr lang="en-NZ" dirty="0"/>
              <a:t>Sperm:</a:t>
            </a:r>
          </a:p>
          <a:p>
            <a:pPr lvl="1"/>
            <a:r>
              <a:rPr lang="en-NZ" sz="1800" dirty="0"/>
              <a:t>Initial contact</a:t>
            </a:r>
          </a:p>
          <a:p>
            <a:pPr lvl="1"/>
            <a:r>
              <a:rPr lang="en-NZ" sz="1800" dirty="0"/>
              <a:t>Trial semen analysis</a:t>
            </a:r>
          </a:p>
          <a:p>
            <a:pPr lvl="1"/>
            <a:r>
              <a:rPr lang="en-NZ" sz="1800" dirty="0"/>
              <a:t>Information session with donor co-ordinator</a:t>
            </a:r>
          </a:p>
          <a:p>
            <a:pPr lvl="1"/>
            <a:r>
              <a:rPr lang="en-NZ" sz="1800" dirty="0"/>
              <a:t>Fill out Health &amp; Lifestyle questionnaire</a:t>
            </a:r>
          </a:p>
          <a:p>
            <a:pPr lvl="1"/>
            <a:r>
              <a:rPr lang="en-NZ" sz="1800" dirty="0"/>
              <a:t>Fill out non ID Information</a:t>
            </a:r>
          </a:p>
          <a:p>
            <a:pPr lvl="1"/>
            <a:r>
              <a:rPr lang="en-NZ" sz="1800" dirty="0"/>
              <a:t>Blood tests</a:t>
            </a:r>
          </a:p>
          <a:p>
            <a:pPr lvl="1"/>
            <a:r>
              <a:rPr lang="en-NZ" sz="1800" dirty="0"/>
              <a:t>Appointment with Dr for history &amp; examination</a:t>
            </a:r>
          </a:p>
          <a:p>
            <a:pPr lvl="1"/>
            <a:r>
              <a:rPr lang="en-NZ" sz="1800" dirty="0"/>
              <a:t>Counselling appointment and consent</a:t>
            </a:r>
          </a:p>
          <a:p>
            <a:pPr lvl="1"/>
            <a:r>
              <a:rPr lang="en-NZ" sz="1800" dirty="0"/>
              <a:t>Semen donation at clinic x 10</a:t>
            </a:r>
          </a:p>
          <a:p>
            <a:pPr lvl="1"/>
            <a:r>
              <a:rPr lang="en-NZ" sz="1800" dirty="0"/>
              <a:t>Follow up blood tests</a:t>
            </a:r>
          </a:p>
          <a:p>
            <a:pPr lvl="1"/>
            <a:r>
              <a:rPr lang="en-NZ" sz="1800" dirty="0"/>
              <a:t>Travel time for all the above</a:t>
            </a:r>
          </a:p>
          <a:p>
            <a:pPr marL="457200" lvl="1" indent="0">
              <a:buNone/>
            </a:pPr>
            <a:r>
              <a:rPr lang="en-NZ" sz="1800" dirty="0"/>
              <a:t>					= </a:t>
            </a:r>
            <a:r>
              <a:rPr lang="en-NZ" sz="1800" b="1" i="1" dirty="0"/>
              <a:t>Approx. 20 hours</a:t>
            </a:r>
          </a:p>
        </p:txBody>
      </p:sp>
    </p:spTree>
    <p:extLst>
      <p:ext uri="{BB962C8B-B14F-4D97-AF65-F5344CB8AC3E}">
        <p14:creationId xmlns:p14="http://schemas.microsoft.com/office/powerpoint/2010/main" val="163985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a:solidFill>
                  <a:srgbClr val="0373B3"/>
                </a:solidFill>
              </a:rPr>
              <a:t>What do we expect from donors:</a:t>
            </a:r>
          </a:p>
        </p:txBody>
      </p:sp>
      <p:sp>
        <p:nvSpPr>
          <p:cNvPr id="3" name="Content Placeholder 2"/>
          <p:cNvSpPr>
            <a:spLocks noGrp="1"/>
          </p:cNvSpPr>
          <p:nvPr>
            <p:ph idx="1"/>
          </p:nvPr>
        </p:nvSpPr>
        <p:spPr/>
        <p:txBody>
          <a:bodyPr/>
          <a:lstStyle/>
          <a:p>
            <a:r>
              <a:rPr lang="en-NZ" dirty="0"/>
              <a:t>Egg:</a:t>
            </a:r>
          </a:p>
          <a:p>
            <a:pPr lvl="1"/>
            <a:r>
              <a:rPr lang="en-NZ" sz="2000" dirty="0"/>
              <a:t>Complete online application</a:t>
            </a:r>
          </a:p>
          <a:p>
            <a:pPr lvl="1"/>
            <a:r>
              <a:rPr lang="en-NZ" sz="2000" dirty="0"/>
              <a:t>Phone consultation with donor co-ordinator</a:t>
            </a:r>
          </a:p>
          <a:p>
            <a:pPr lvl="1"/>
            <a:r>
              <a:rPr lang="en-NZ" sz="2000" dirty="0"/>
              <a:t>Initial blood tests &amp; Partner blood tests</a:t>
            </a:r>
          </a:p>
          <a:p>
            <a:pPr lvl="1"/>
            <a:r>
              <a:rPr lang="en-NZ" sz="2000" dirty="0"/>
              <a:t>Health &amp; Lifestyle questionnaire</a:t>
            </a:r>
          </a:p>
          <a:p>
            <a:pPr lvl="1"/>
            <a:r>
              <a:rPr lang="en-NZ" sz="2000" dirty="0"/>
              <a:t>Smear test / swabs if required</a:t>
            </a:r>
          </a:p>
          <a:p>
            <a:pPr lvl="1"/>
            <a:r>
              <a:rPr lang="en-NZ" sz="2000" dirty="0"/>
              <a:t>Consultation with Dr including scan</a:t>
            </a:r>
          </a:p>
          <a:p>
            <a:pPr lvl="1"/>
            <a:r>
              <a:rPr lang="en-NZ" sz="2000" dirty="0"/>
              <a:t>Complete non ID information</a:t>
            </a:r>
          </a:p>
          <a:p>
            <a:pPr lvl="1"/>
            <a:r>
              <a:rPr lang="en-NZ" sz="2000" dirty="0"/>
              <a:t>1</a:t>
            </a:r>
            <a:r>
              <a:rPr lang="en-NZ" sz="2000" baseline="30000" dirty="0"/>
              <a:t>st</a:t>
            </a:r>
            <a:r>
              <a:rPr lang="en-NZ" sz="2000" dirty="0"/>
              <a:t> counselling session</a:t>
            </a:r>
          </a:p>
          <a:p>
            <a:pPr lvl="1"/>
            <a:r>
              <a:rPr lang="en-NZ" sz="2000" dirty="0"/>
              <a:t>Additional counselling if required (incl. joint counselling)</a:t>
            </a:r>
          </a:p>
          <a:p>
            <a:pPr lvl="1"/>
            <a:endParaRPr lang="en-NZ" dirty="0"/>
          </a:p>
        </p:txBody>
      </p:sp>
    </p:spTree>
    <p:extLst>
      <p:ext uri="{BB962C8B-B14F-4D97-AF65-F5344CB8AC3E}">
        <p14:creationId xmlns:p14="http://schemas.microsoft.com/office/powerpoint/2010/main" val="3913684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701" y="923323"/>
            <a:ext cx="7772400" cy="935038"/>
          </a:xfrm>
        </p:spPr>
        <p:txBody>
          <a:bodyPr/>
          <a:lstStyle/>
          <a:p>
            <a:r>
              <a:rPr lang="en-NZ" dirty="0">
                <a:solidFill>
                  <a:srgbClr val="0373B3"/>
                </a:solidFill>
              </a:rPr>
              <a:t>What do we expect from donors:</a:t>
            </a:r>
            <a:endParaRPr lang="en-NZ" dirty="0"/>
          </a:p>
        </p:txBody>
      </p:sp>
      <p:sp>
        <p:nvSpPr>
          <p:cNvPr id="3" name="Content Placeholder 2"/>
          <p:cNvSpPr>
            <a:spLocks noGrp="1"/>
          </p:cNvSpPr>
          <p:nvPr>
            <p:ph idx="1"/>
          </p:nvPr>
        </p:nvSpPr>
        <p:spPr>
          <a:xfrm>
            <a:off x="404435" y="1723608"/>
            <a:ext cx="7863666" cy="4725318"/>
          </a:xfrm>
        </p:spPr>
        <p:txBody>
          <a:bodyPr/>
          <a:lstStyle/>
          <a:p>
            <a:pPr marL="342900" lvl="1" indent="-342900">
              <a:buChar char="•"/>
            </a:pPr>
            <a:r>
              <a:rPr lang="en-NZ" sz="2800" dirty="0">
                <a:ea typeface="+mn-ea"/>
              </a:rPr>
              <a:t>Egg: cont.</a:t>
            </a:r>
          </a:p>
          <a:p>
            <a:pPr lvl="1"/>
            <a:r>
              <a:rPr lang="en-NZ" sz="2000" dirty="0"/>
              <a:t>Review of recipient profiles</a:t>
            </a:r>
          </a:p>
          <a:p>
            <a:pPr lvl="1"/>
            <a:r>
              <a:rPr lang="en-NZ" sz="2000" dirty="0"/>
              <a:t>Nurse appointment for information and drug teaching</a:t>
            </a:r>
          </a:p>
          <a:p>
            <a:pPr lvl="1"/>
            <a:r>
              <a:rPr lang="en-NZ" sz="2000" dirty="0"/>
              <a:t>Consents</a:t>
            </a:r>
          </a:p>
          <a:p>
            <a:pPr lvl="1"/>
            <a:r>
              <a:rPr lang="en-NZ" sz="2000" dirty="0"/>
              <a:t>Second blood tests</a:t>
            </a:r>
          </a:p>
          <a:p>
            <a:pPr lvl="1"/>
            <a:r>
              <a:rPr lang="en-NZ" sz="2000" dirty="0"/>
              <a:t>Second Health &amp; Lifestyle questionnaire</a:t>
            </a:r>
          </a:p>
          <a:p>
            <a:pPr lvl="1"/>
            <a:r>
              <a:rPr lang="en-NZ" sz="2000" dirty="0"/>
              <a:t>Start IVF cycle – drugs, blood tests, scans</a:t>
            </a:r>
          </a:p>
          <a:p>
            <a:pPr lvl="1"/>
            <a:r>
              <a:rPr lang="en-NZ" sz="2000" dirty="0"/>
              <a:t>Egg retrieval</a:t>
            </a:r>
          </a:p>
          <a:p>
            <a:pPr lvl="1"/>
            <a:r>
              <a:rPr lang="en-NZ" sz="2000" dirty="0"/>
              <a:t>Continuing post operation contact</a:t>
            </a:r>
          </a:p>
          <a:p>
            <a:pPr lvl="1"/>
            <a:r>
              <a:rPr lang="en-NZ" sz="2000" dirty="0"/>
              <a:t>Review consultation with Dr</a:t>
            </a:r>
          </a:p>
          <a:p>
            <a:pPr lvl="1"/>
            <a:r>
              <a:rPr lang="en-NZ" sz="2000" dirty="0"/>
              <a:t>Travel for all the above</a:t>
            </a:r>
          </a:p>
          <a:p>
            <a:pPr marL="457200" lvl="1" indent="0">
              <a:buNone/>
            </a:pPr>
            <a:r>
              <a:rPr lang="en-NZ" sz="2000" dirty="0"/>
              <a:t>					= </a:t>
            </a:r>
            <a:r>
              <a:rPr lang="en-NZ" sz="2000" b="1" i="1" dirty="0"/>
              <a:t>Approx. 30-40 hours</a:t>
            </a:r>
          </a:p>
          <a:p>
            <a:pPr marL="0" indent="0">
              <a:buNone/>
            </a:pPr>
            <a:endParaRPr lang="en-NZ" dirty="0"/>
          </a:p>
        </p:txBody>
      </p:sp>
    </p:spTree>
    <p:extLst>
      <p:ext uri="{BB962C8B-B14F-4D97-AF65-F5344CB8AC3E}">
        <p14:creationId xmlns:p14="http://schemas.microsoft.com/office/powerpoint/2010/main" val="311836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a:solidFill>
                  <a:srgbClr val="0373B3"/>
                </a:solidFill>
              </a:rPr>
              <a:t>HART Act 2004</a:t>
            </a:r>
          </a:p>
        </p:txBody>
      </p:sp>
      <p:sp>
        <p:nvSpPr>
          <p:cNvPr id="3" name="Content Placeholder 2"/>
          <p:cNvSpPr>
            <a:spLocks noGrp="1"/>
          </p:cNvSpPr>
          <p:nvPr>
            <p:ph idx="1"/>
          </p:nvPr>
        </p:nvSpPr>
        <p:spPr/>
        <p:txBody>
          <a:bodyPr/>
          <a:lstStyle/>
          <a:p>
            <a:pPr marL="0" indent="0">
              <a:buNone/>
            </a:pPr>
            <a:r>
              <a:rPr lang="en-NZ" b="1" dirty="0"/>
              <a:t>Purposes: </a:t>
            </a:r>
            <a:r>
              <a:rPr lang="en-NZ" dirty="0"/>
              <a:t>The Act has the following purposes:</a:t>
            </a:r>
          </a:p>
          <a:p>
            <a:r>
              <a:rPr lang="en-NZ" sz="2000" dirty="0"/>
              <a:t>to secure the benefits of assisted reproductive procedures, established procedures, and human reproductive research for individuals and for society in general by taking appropriate measures for the protection and promotion of the health, safety, dignity, and rights of all individuals, but particularly those of women and children, in the use of these procedures and research;</a:t>
            </a:r>
          </a:p>
          <a:p>
            <a:r>
              <a:rPr lang="en-NZ" sz="2000" dirty="0"/>
              <a:t>to establish a comprehensive information-keeping regime to ensure that people born from donated embryos or donated cells can find out about their genetic origins.</a:t>
            </a:r>
          </a:p>
          <a:p>
            <a:endParaRPr lang="en-NZ" dirty="0"/>
          </a:p>
        </p:txBody>
      </p:sp>
    </p:spTree>
    <p:extLst>
      <p:ext uri="{BB962C8B-B14F-4D97-AF65-F5344CB8AC3E}">
        <p14:creationId xmlns:p14="http://schemas.microsoft.com/office/powerpoint/2010/main" val="2705331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45" y="871284"/>
            <a:ext cx="7772400" cy="935038"/>
          </a:xfrm>
        </p:spPr>
        <p:txBody>
          <a:bodyPr/>
          <a:lstStyle/>
          <a:p>
            <a:r>
              <a:rPr lang="en-NZ" sz="3200" dirty="0">
                <a:solidFill>
                  <a:srgbClr val="0373B3"/>
                </a:solidFill>
              </a:rPr>
              <a:t>HART Act 2004</a:t>
            </a:r>
          </a:p>
        </p:txBody>
      </p:sp>
      <p:sp>
        <p:nvSpPr>
          <p:cNvPr id="3" name="Content Placeholder 2"/>
          <p:cNvSpPr>
            <a:spLocks noGrp="1"/>
          </p:cNvSpPr>
          <p:nvPr>
            <p:ph idx="1"/>
          </p:nvPr>
        </p:nvSpPr>
        <p:spPr>
          <a:xfrm>
            <a:off x="685800" y="1806322"/>
            <a:ext cx="7835900" cy="4330824"/>
          </a:xfrm>
        </p:spPr>
        <p:txBody>
          <a:bodyPr/>
          <a:lstStyle/>
          <a:p>
            <a:pPr marL="0" indent="0">
              <a:buNone/>
            </a:pPr>
            <a:r>
              <a:rPr lang="en-NZ" sz="2000" b="1" dirty="0"/>
              <a:t>Providers and Registrar-General must keep information about donors:</a:t>
            </a:r>
          </a:p>
          <a:p>
            <a:r>
              <a:rPr lang="en-NZ" sz="2000" dirty="0"/>
              <a:t>A provider must, in accordance with this section, keep all information about a donor obtained or accept under section 47 in relation to any donated embryo or a donated cell.</a:t>
            </a:r>
          </a:p>
          <a:p>
            <a:r>
              <a:rPr lang="en-NZ" sz="2000" dirty="0"/>
              <a:t>In any case where the use of the donated embryo or the donated cell results in the birth of a living donor offspring, the provider must give the information to the Registrar-General on the earlier of the following events:</a:t>
            </a:r>
          </a:p>
          <a:p>
            <a:pPr lvl="1"/>
            <a:r>
              <a:rPr lang="en-NZ" sz="1600" dirty="0"/>
              <a:t>the expiry of 50 years after the date of that birth:</a:t>
            </a:r>
          </a:p>
          <a:p>
            <a:pPr lvl="1"/>
            <a:r>
              <a:rPr lang="en-NZ" sz="1600" dirty="0"/>
              <a:t>the provider ceasing to be a provider in circumstances where there is no successor provider.</a:t>
            </a:r>
          </a:p>
          <a:p>
            <a:r>
              <a:rPr lang="en-NZ" sz="2000" dirty="0"/>
              <a:t>The Registrar-General must keep indefinitely all information given under subsection (2).</a:t>
            </a:r>
          </a:p>
          <a:p>
            <a:endParaRPr lang="en-NZ" dirty="0"/>
          </a:p>
        </p:txBody>
      </p:sp>
    </p:spTree>
    <p:extLst>
      <p:ext uri="{BB962C8B-B14F-4D97-AF65-F5344CB8AC3E}">
        <p14:creationId xmlns:p14="http://schemas.microsoft.com/office/powerpoint/2010/main" val="147437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a:solidFill>
                  <a:srgbClr val="0373B3"/>
                </a:solidFill>
              </a:rPr>
              <a:t>HART Act 2004</a:t>
            </a:r>
          </a:p>
        </p:txBody>
      </p:sp>
      <p:sp>
        <p:nvSpPr>
          <p:cNvPr id="3" name="Content Placeholder 2"/>
          <p:cNvSpPr>
            <a:spLocks noGrp="1"/>
          </p:cNvSpPr>
          <p:nvPr>
            <p:ph idx="1"/>
          </p:nvPr>
        </p:nvSpPr>
        <p:spPr/>
        <p:txBody>
          <a:bodyPr/>
          <a:lstStyle/>
          <a:p>
            <a:r>
              <a:rPr lang="en-NZ" dirty="0"/>
              <a:t>Now 12 years </a:t>
            </a:r>
          </a:p>
          <a:p>
            <a:r>
              <a:rPr lang="en-NZ" dirty="0"/>
              <a:t>Based on treatment of infertility couples</a:t>
            </a:r>
          </a:p>
          <a:p>
            <a:pPr lvl="1"/>
            <a:r>
              <a:rPr lang="en-NZ" dirty="0"/>
              <a:t>social change</a:t>
            </a:r>
          </a:p>
          <a:p>
            <a:pPr lvl="1"/>
            <a:r>
              <a:rPr lang="en-NZ" dirty="0"/>
              <a:t>PGS</a:t>
            </a:r>
          </a:p>
          <a:p>
            <a:pPr lvl="1"/>
            <a:r>
              <a:rPr lang="en-NZ" dirty="0"/>
              <a:t>PGD</a:t>
            </a:r>
          </a:p>
          <a:p>
            <a:pPr lvl="1"/>
            <a:r>
              <a:rPr lang="en-NZ" dirty="0"/>
              <a:t>preservation</a:t>
            </a:r>
          </a:p>
          <a:p>
            <a:pPr lvl="1"/>
            <a:r>
              <a:rPr lang="en-NZ" dirty="0"/>
              <a:t>high level of expectation</a:t>
            </a:r>
          </a:p>
        </p:txBody>
      </p:sp>
    </p:spTree>
    <p:extLst>
      <p:ext uri="{BB962C8B-B14F-4D97-AF65-F5344CB8AC3E}">
        <p14:creationId xmlns:p14="http://schemas.microsoft.com/office/powerpoint/2010/main" val="566091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37" y="993858"/>
            <a:ext cx="7772400" cy="935038"/>
          </a:xfrm>
        </p:spPr>
        <p:txBody>
          <a:bodyPr/>
          <a:lstStyle/>
          <a:p>
            <a:r>
              <a:rPr lang="en-NZ" sz="3200" dirty="0">
                <a:solidFill>
                  <a:srgbClr val="0373B3"/>
                </a:solidFill>
              </a:rPr>
              <a:t>Does ACART and ECART have a role in Education?</a:t>
            </a:r>
          </a:p>
        </p:txBody>
      </p:sp>
      <p:sp>
        <p:nvSpPr>
          <p:cNvPr id="3" name="Content Placeholder 2"/>
          <p:cNvSpPr>
            <a:spLocks noGrp="1"/>
          </p:cNvSpPr>
          <p:nvPr>
            <p:ph idx="1"/>
          </p:nvPr>
        </p:nvSpPr>
        <p:spPr>
          <a:xfrm>
            <a:off x="1050682" y="4101948"/>
            <a:ext cx="7303168" cy="2910056"/>
          </a:xfrm>
        </p:spPr>
        <p:txBody>
          <a:bodyPr/>
          <a:lstStyle/>
          <a:p>
            <a:pPr lvl="1"/>
            <a:r>
              <a:rPr lang="en-NZ" dirty="0"/>
              <a:t>Age related pregnancy rates</a:t>
            </a:r>
          </a:p>
          <a:p>
            <a:pPr lvl="1"/>
            <a:r>
              <a:rPr lang="en-NZ" dirty="0"/>
              <a:t>IVF pregnancy rates</a:t>
            </a:r>
          </a:p>
          <a:p>
            <a:pPr lvl="1"/>
            <a:r>
              <a:rPr lang="en-NZ" dirty="0"/>
              <a:t>Information about donor gametes</a:t>
            </a:r>
          </a:p>
          <a:p>
            <a:pPr lvl="1"/>
            <a:r>
              <a:rPr lang="en-NZ" dirty="0"/>
              <a:t>Egg freezing</a:t>
            </a:r>
          </a:p>
        </p:txBody>
      </p:sp>
      <p:pic>
        <p:nvPicPr>
          <p:cNvPr id="4" name="Picture 3"/>
          <p:cNvPicPr>
            <a:picLocks noChangeAspect="1"/>
          </p:cNvPicPr>
          <p:nvPr/>
        </p:nvPicPr>
        <p:blipFill rotWithShape="1">
          <a:blip r:embed="rId2"/>
          <a:srcRect t="1" r="1338" b="46651"/>
          <a:stretch/>
        </p:blipFill>
        <p:spPr>
          <a:xfrm>
            <a:off x="963179" y="1928896"/>
            <a:ext cx="7632181" cy="1882708"/>
          </a:xfrm>
          <a:prstGeom prst="rect">
            <a:avLst/>
          </a:prstGeom>
        </p:spPr>
      </p:pic>
    </p:spTree>
    <p:extLst>
      <p:ext uri="{BB962C8B-B14F-4D97-AF65-F5344CB8AC3E}">
        <p14:creationId xmlns:p14="http://schemas.microsoft.com/office/powerpoint/2010/main" val="3622500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a:solidFill>
                  <a:srgbClr val="0373B3"/>
                </a:solidFill>
              </a:rPr>
              <a:t>Egg Freezing - If frozen eggs were as good as fresh:</a:t>
            </a:r>
          </a:p>
        </p:txBody>
      </p:sp>
      <p:sp>
        <p:nvSpPr>
          <p:cNvPr id="3" name="Content Placeholder 2"/>
          <p:cNvSpPr>
            <a:spLocks noGrp="1"/>
          </p:cNvSpPr>
          <p:nvPr>
            <p:ph idx="1"/>
          </p:nvPr>
        </p:nvSpPr>
        <p:spPr>
          <a:xfrm>
            <a:off x="685800" y="2152832"/>
            <a:ext cx="7772400" cy="4330824"/>
          </a:xfrm>
        </p:spPr>
        <p:txBody>
          <a:bodyPr/>
          <a:lstStyle/>
          <a:p>
            <a:pPr lvl="1"/>
            <a:r>
              <a:rPr lang="en-NZ" sz="1800" dirty="0"/>
              <a:t>Bank at </a:t>
            </a:r>
            <a:r>
              <a:rPr lang="en-NZ" sz="1800" b="1" dirty="0"/>
              <a:t>30</a:t>
            </a:r>
            <a:r>
              <a:rPr lang="en-NZ" sz="1800" dirty="0"/>
              <a:t>, try naturally at </a:t>
            </a:r>
            <a:r>
              <a:rPr lang="en-NZ" sz="1800" b="1" dirty="0"/>
              <a:t>35</a:t>
            </a:r>
          </a:p>
          <a:p>
            <a:pPr lvl="2"/>
            <a:r>
              <a:rPr lang="en-NZ" sz="1800" dirty="0"/>
              <a:t>85% chance of having a baby naturally</a:t>
            </a:r>
          </a:p>
          <a:p>
            <a:pPr lvl="2"/>
            <a:r>
              <a:rPr lang="en-NZ" sz="1800" dirty="0"/>
              <a:t>15% of infertility, having a batch of frozen eggs increased the IVF baby rate from </a:t>
            </a:r>
            <a:r>
              <a:rPr lang="en-NZ" sz="1800" b="1" i="1" dirty="0"/>
              <a:t>40% to 48%</a:t>
            </a:r>
          </a:p>
          <a:p>
            <a:pPr lvl="1"/>
            <a:r>
              <a:rPr lang="en-NZ" sz="1800" dirty="0"/>
              <a:t>Bank at </a:t>
            </a:r>
            <a:r>
              <a:rPr lang="en-NZ" sz="1800" b="1" dirty="0"/>
              <a:t>30,</a:t>
            </a:r>
            <a:r>
              <a:rPr lang="en-NZ" sz="1800" dirty="0"/>
              <a:t> try naturally at </a:t>
            </a:r>
            <a:r>
              <a:rPr lang="en-NZ" sz="1800" b="1" dirty="0"/>
              <a:t>40</a:t>
            </a:r>
          </a:p>
          <a:p>
            <a:pPr lvl="2"/>
            <a:r>
              <a:rPr lang="en-NZ" sz="1800" dirty="0"/>
              <a:t>60% chance of having a baby naturally</a:t>
            </a:r>
          </a:p>
          <a:p>
            <a:pPr lvl="2"/>
            <a:r>
              <a:rPr lang="en-NZ" sz="1800" dirty="0"/>
              <a:t>40% of infertility, having a batch of frozen eggs increased the IVF baby rate from </a:t>
            </a:r>
            <a:r>
              <a:rPr lang="en-NZ" sz="1800" b="1" i="1" dirty="0"/>
              <a:t>22% to 48%</a:t>
            </a:r>
          </a:p>
          <a:p>
            <a:pPr lvl="1"/>
            <a:r>
              <a:rPr lang="en-NZ" sz="1800" dirty="0"/>
              <a:t>Bank at </a:t>
            </a:r>
            <a:r>
              <a:rPr lang="en-NZ" sz="1800" b="1" dirty="0"/>
              <a:t>35, </a:t>
            </a:r>
            <a:r>
              <a:rPr lang="en-NZ" sz="1800" dirty="0"/>
              <a:t>try naturally at </a:t>
            </a:r>
            <a:r>
              <a:rPr lang="en-NZ" sz="1800" b="1" dirty="0"/>
              <a:t>40</a:t>
            </a:r>
          </a:p>
          <a:p>
            <a:pPr lvl="2"/>
            <a:r>
              <a:rPr lang="en-NZ" sz="1800" dirty="0"/>
              <a:t>60% chance of having a baby naturally</a:t>
            </a:r>
          </a:p>
          <a:p>
            <a:pPr lvl="2"/>
            <a:r>
              <a:rPr lang="en-NZ" sz="1800" dirty="0"/>
              <a:t>40% of infertility, having a batch of frozen eggs increased the IVF baby rate from </a:t>
            </a:r>
            <a:r>
              <a:rPr lang="en-NZ" sz="1800" b="1" i="1" dirty="0"/>
              <a:t>22% to 40%</a:t>
            </a:r>
          </a:p>
          <a:p>
            <a:pPr marL="0" indent="0">
              <a:buNone/>
            </a:pPr>
            <a:endParaRPr lang="en-NZ" dirty="0"/>
          </a:p>
          <a:p>
            <a:pPr marL="514350" lvl="1" indent="0">
              <a:buNone/>
            </a:pPr>
            <a:endParaRPr lang="en-NZ" dirty="0"/>
          </a:p>
          <a:p>
            <a:pPr lvl="2"/>
            <a:endParaRPr lang="en-NZ" dirty="0"/>
          </a:p>
        </p:txBody>
      </p:sp>
    </p:spTree>
    <p:extLst>
      <p:ext uri="{BB962C8B-B14F-4D97-AF65-F5344CB8AC3E}">
        <p14:creationId xmlns:p14="http://schemas.microsoft.com/office/powerpoint/2010/main" val="298869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922" y="1086953"/>
            <a:ext cx="7772400" cy="935038"/>
          </a:xfrm>
        </p:spPr>
        <p:txBody>
          <a:bodyPr/>
          <a:lstStyle/>
          <a:p>
            <a:r>
              <a:rPr lang="en-NZ" sz="3200" dirty="0">
                <a:solidFill>
                  <a:srgbClr val="0373B3"/>
                </a:solidFill>
              </a:rPr>
              <a:t>Egg Freezing - If frozen eggs were as good as fresh:</a:t>
            </a:r>
          </a:p>
        </p:txBody>
      </p:sp>
      <p:sp>
        <p:nvSpPr>
          <p:cNvPr id="3" name="Content Placeholder 2"/>
          <p:cNvSpPr>
            <a:spLocks noGrp="1"/>
          </p:cNvSpPr>
          <p:nvPr>
            <p:ph idx="1"/>
          </p:nvPr>
        </p:nvSpPr>
        <p:spPr>
          <a:xfrm>
            <a:off x="265270" y="2152832"/>
            <a:ext cx="6395412" cy="4330824"/>
          </a:xfrm>
        </p:spPr>
        <p:txBody>
          <a:bodyPr/>
          <a:lstStyle/>
          <a:p>
            <a:pPr lvl="1"/>
            <a:r>
              <a:rPr lang="en-NZ" sz="1800" dirty="0"/>
              <a:t>Bank at </a:t>
            </a:r>
            <a:r>
              <a:rPr lang="en-NZ" sz="1800" b="1" dirty="0"/>
              <a:t>30, </a:t>
            </a:r>
            <a:r>
              <a:rPr lang="en-NZ" sz="1800" dirty="0"/>
              <a:t>try naturally at </a:t>
            </a:r>
            <a:r>
              <a:rPr lang="en-NZ" sz="1800" b="1" dirty="0"/>
              <a:t>43</a:t>
            </a:r>
          </a:p>
          <a:p>
            <a:pPr lvl="2"/>
            <a:r>
              <a:rPr lang="en-NZ" sz="1800" dirty="0"/>
              <a:t>40% chance of having a baby naturally</a:t>
            </a:r>
          </a:p>
          <a:p>
            <a:pPr lvl="2"/>
            <a:r>
              <a:rPr lang="en-NZ" sz="1800" dirty="0"/>
              <a:t>60% of infertility, having a batch of frozen eggs increased the IVF baby rate from </a:t>
            </a:r>
            <a:r>
              <a:rPr lang="en-NZ" sz="1800" b="1" i="1" dirty="0"/>
              <a:t>8% to 48%</a:t>
            </a:r>
          </a:p>
          <a:p>
            <a:pPr marL="914400" lvl="2" indent="0">
              <a:buNone/>
            </a:pPr>
            <a:endParaRPr lang="en-NZ" sz="1800" b="1" i="1" dirty="0"/>
          </a:p>
          <a:p>
            <a:pPr lvl="1"/>
            <a:r>
              <a:rPr lang="en-NZ" sz="1800" dirty="0"/>
              <a:t>Bank at </a:t>
            </a:r>
            <a:r>
              <a:rPr lang="en-NZ" sz="1800" b="1" dirty="0"/>
              <a:t>35,</a:t>
            </a:r>
            <a:r>
              <a:rPr lang="en-NZ" sz="1800" dirty="0"/>
              <a:t> try naturally at </a:t>
            </a:r>
            <a:r>
              <a:rPr lang="en-NZ" sz="1800" b="1" dirty="0"/>
              <a:t>43</a:t>
            </a:r>
          </a:p>
          <a:p>
            <a:pPr lvl="2"/>
            <a:r>
              <a:rPr lang="en-NZ" sz="1800" dirty="0"/>
              <a:t>40% chance of having a baby naturally</a:t>
            </a:r>
          </a:p>
          <a:p>
            <a:pPr lvl="2"/>
            <a:r>
              <a:rPr lang="en-NZ" sz="1800" dirty="0"/>
              <a:t>60% of infertility, having a batch of frozen eggs increased the IVF baby rate from </a:t>
            </a:r>
            <a:r>
              <a:rPr lang="en-NZ" sz="1800" b="1" dirty="0"/>
              <a:t>8</a:t>
            </a:r>
            <a:r>
              <a:rPr lang="en-NZ" sz="1800" b="1" i="1" dirty="0"/>
              <a:t>% to 40%</a:t>
            </a:r>
          </a:p>
          <a:p>
            <a:endParaRPr lang="en-NZ"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8461" y="2647220"/>
            <a:ext cx="2506536" cy="1671024"/>
          </a:xfrm>
          <a:prstGeom prst="rect">
            <a:avLst/>
          </a:prstGeom>
        </p:spPr>
      </p:pic>
    </p:spTree>
    <p:extLst>
      <p:ext uri="{BB962C8B-B14F-4D97-AF65-F5344CB8AC3E}">
        <p14:creationId xmlns:p14="http://schemas.microsoft.com/office/powerpoint/2010/main" val="1218835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z="3200" dirty="0">
                <a:solidFill>
                  <a:srgbClr val="0373B3"/>
                </a:solidFill>
              </a:rPr>
              <a:t>How many Eggs do I need?</a:t>
            </a:r>
          </a:p>
        </p:txBody>
      </p:sp>
      <p:sp>
        <p:nvSpPr>
          <p:cNvPr id="3" name="Content Placeholder 2"/>
          <p:cNvSpPr>
            <a:spLocks noGrp="1"/>
          </p:cNvSpPr>
          <p:nvPr>
            <p:ph idx="1"/>
          </p:nvPr>
        </p:nvSpPr>
        <p:spPr/>
        <p:txBody>
          <a:bodyPr/>
          <a:lstStyle/>
          <a:p>
            <a:pPr marL="0" indent="0">
              <a:buFont typeface="Arial" pitchFamily="34" charset="0"/>
              <a:buNone/>
              <a:defRPr/>
            </a:pPr>
            <a:r>
              <a:rPr lang="en-US" dirty="0">
                <a:ea typeface="ＭＳ Ｐゴシック" charset="0"/>
              </a:rPr>
              <a:t>Several studies demonstrate how many eggs required per baby (for a 70% chance)</a:t>
            </a:r>
          </a:p>
          <a:p>
            <a:pPr>
              <a:buFont typeface="Arial" charset="0"/>
              <a:buChar char="•"/>
              <a:defRPr/>
            </a:pPr>
            <a:r>
              <a:rPr lang="en-US" dirty="0">
                <a:ea typeface="ＭＳ Ｐゴシック" charset="0"/>
              </a:rPr>
              <a:t>25-34  required 10 oocytes</a:t>
            </a:r>
            <a:endParaRPr lang="en-NZ" dirty="0">
              <a:ea typeface="ＭＳ Ｐゴシック" charset="0"/>
            </a:endParaRPr>
          </a:p>
          <a:p>
            <a:pPr>
              <a:buFont typeface="Arial" charset="0"/>
              <a:buChar char="•"/>
              <a:defRPr/>
            </a:pPr>
            <a:r>
              <a:rPr lang="en-US" dirty="0">
                <a:ea typeface="ＭＳ Ｐゴシック" charset="0"/>
              </a:rPr>
              <a:t>35-37 required 14 oocytes</a:t>
            </a:r>
            <a:endParaRPr lang="en-NZ" dirty="0">
              <a:ea typeface="ＭＳ Ｐゴシック" charset="0"/>
            </a:endParaRPr>
          </a:p>
          <a:p>
            <a:pPr>
              <a:buFont typeface="Arial" charset="0"/>
              <a:buChar char="•"/>
              <a:defRPr/>
            </a:pPr>
            <a:r>
              <a:rPr lang="en-US" dirty="0">
                <a:ea typeface="ＭＳ Ｐゴシック" charset="0"/>
              </a:rPr>
              <a:t>38-40 required 25 oocytes</a:t>
            </a:r>
            <a:endParaRPr lang="en-NZ" dirty="0">
              <a:ea typeface="ＭＳ Ｐゴシック" charset="0"/>
            </a:endParaRPr>
          </a:p>
          <a:p>
            <a:pPr>
              <a:buFont typeface="Arial" charset="0"/>
              <a:buChar char="•"/>
              <a:defRPr/>
            </a:pPr>
            <a:r>
              <a:rPr lang="en-US" dirty="0">
                <a:ea typeface="ＭＳ Ｐゴシック" charset="0"/>
              </a:rPr>
              <a:t>41-42 required ?50 oocytes</a:t>
            </a:r>
            <a:endParaRPr lang="en-NZ" dirty="0">
              <a:ea typeface="ＭＳ Ｐゴシック" charset="0"/>
            </a:endParaRPr>
          </a:p>
          <a:p>
            <a:pPr>
              <a:buFont typeface="Arial" charset="0"/>
              <a:buChar char="•"/>
              <a:defRPr/>
            </a:pPr>
            <a:endParaRPr lang="en-US" dirty="0">
              <a:ea typeface="ＭＳ Ｐゴシック" charset="0"/>
            </a:endParaRPr>
          </a:p>
        </p:txBody>
      </p:sp>
      <p:pic>
        <p:nvPicPr>
          <p:cNvPr id="50180" name="Picture 3" descr="eggs_basket.jpg"/>
          <p:cNvPicPr>
            <a:picLocks noChangeAspect="1"/>
          </p:cNvPicPr>
          <p:nvPr/>
        </p:nvPicPr>
        <p:blipFill>
          <a:blip r:embed="rId2" cstate="print"/>
          <a:srcRect/>
          <a:stretch>
            <a:fillRect/>
          </a:stretch>
        </p:blipFill>
        <p:spPr bwMode="auto">
          <a:xfrm>
            <a:off x="5953274" y="3208338"/>
            <a:ext cx="2502694" cy="2203450"/>
          </a:xfrm>
          <a:prstGeom prst="rect">
            <a:avLst/>
          </a:prstGeom>
          <a:noFill/>
          <a:ln w="12700">
            <a:noFill/>
            <a:miter lim="800000"/>
            <a:headEnd/>
            <a:tailEnd/>
          </a:ln>
        </p:spPr>
      </p:pic>
    </p:spTree>
    <p:extLst>
      <p:ext uri="{BB962C8B-B14F-4D97-AF65-F5344CB8AC3E}">
        <p14:creationId xmlns:p14="http://schemas.microsoft.com/office/powerpoint/2010/main" val="1897908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a:solidFill>
                  <a:srgbClr val="0373B3"/>
                </a:solidFill>
              </a:rPr>
              <a:t>Gender Selection</a:t>
            </a:r>
          </a:p>
        </p:txBody>
      </p:sp>
      <p:sp>
        <p:nvSpPr>
          <p:cNvPr id="3" name="Content Placeholder 2"/>
          <p:cNvSpPr>
            <a:spLocks noGrp="1"/>
          </p:cNvSpPr>
          <p:nvPr>
            <p:ph idx="1"/>
          </p:nvPr>
        </p:nvSpPr>
        <p:spPr/>
        <p:txBody>
          <a:bodyPr/>
          <a:lstStyle/>
          <a:p>
            <a:r>
              <a:rPr lang="en-NZ" dirty="0"/>
              <a:t>With PGS gender is known but not reported.</a:t>
            </a:r>
          </a:p>
          <a:p>
            <a:r>
              <a:rPr lang="en-NZ" dirty="0"/>
              <a:t>Whose right to know?</a:t>
            </a:r>
          </a:p>
          <a:p>
            <a:r>
              <a:rPr lang="en-NZ" dirty="0"/>
              <a:t>What if only one?</a:t>
            </a:r>
          </a:p>
          <a:p>
            <a:r>
              <a:rPr lang="en-NZ" dirty="0"/>
              <a:t>When is information available</a:t>
            </a:r>
          </a:p>
        </p:txBody>
      </p:sp>
    </p:spTree>
    <p:extLst>
      <p:ext uri="{BB962C8B-B14F-4D97-AF65-F5344CB8AC3E}">
        <p14:creationId xmlns:p14="http://schemas.microsoft.com/office/powerpoint/2010/main" val="2484655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019576"/>
            <a:ext cx="7772400" cy="935038"/>
          </a:xfrm>
        </p:spPr>
        <p:txBody>
          <a:bodyPr/>
          <a:lstStyle/>
          <a:p>
            <a:r>
              <a:rPr lang="en-NZ" sz="3200" dirty="0">
                <a:solidFill>
                  <a:srgbClr val="0373B3"/>
                </a:solidFill>
              </a:rPr>
              <a:t>Legislation because we can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9674081"/>
              </p:ext>
            </p:extLst>
          </p:nvPr>
        </p:nvGraphicFramePr>
        <p:xfrm>
          <a:off x="809341" y="2325938"/>
          <a:ext cx="6721659" cy="148336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xmlns="" val="1071572924"/>
                    </a:ext>
                  </a:extLst>
                </a:gridCol>
                <a:gridCol w="2464451">
                  <a:extLst>
                    <a:ext uri="{9D8B030D-6E8A-4147-A177-3AD203B41FA5}">
                      <a16:colId xmlns:a16="http://schemas.microsoft.com/office/drawing/2014/main" xmlns="" val="3022796739"/>
                    </a:ext>
                  </a:extLst>
                </a:gridCol>
                <a:gridCol w="2314108">
                  <a:extLst>
                    <a:ext uri="{9D8B030D-6E8A-4147-A177-3AD203B41FA5}">
                      <a16:colId xmlns:a16="http://schemas.microsoft.com/office/drawing/2014/main" xmlns="" val="1132922677"/>
                    </a:ext>
                  </a:extLst>
                </a:gridCol>
              </a:tblGrid>
              <a:tr h="370840">
                <a:tc>
                  <a:txBody>
                    <a:bodyPr/>
                    <a:lstStyle/>
                    <a:p>
                      <a:endParaRPr lang="en-NZ"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NZ" dirty="0">
                          <a:solidFill>
                            <a:schemeClr val="tx1"/>
                          </a:solidFill>
                          <a:latin typeface="Arial" panose="020B0604020202020204" pitchFamily="34" charset="0"/>
                          <a:cs typeface="Arial" panose="020B0604020202020204" pitchFamily="34" charset="0"/>
                        </a:rPr>
                        <a:t>Infertile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NZ" dirty="0">
                          <a:solidFill>
                            <a:schemeClr val="tx1"/>
                          </a:solidFill>
                          <a:latin typeface="Arial" panose="020B0604020202020204" pitchFamily="34" charset="0"/>
                          <a:cs typeface="Arial" panose="020B0604020202020204" pitchFamily="34" charset="0"/>
                        </a:rPr>
                        <a:t>Fertile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188889317"/>
                  </a:ext>
                </a:extLst>
              </a:tr>
              <a:tr h="370840">
                <a:tc>
                  <a:txBody>
                    <a:bodyPr/>
                    <a:lstStyle/>
                    <a:p>
                      <a:r>
                        <a:rPr lang="en-NZ" dirty="0">
                          <a:latin typeface="Arial" panose="020B0604020202020204" pitchFamily="34" charset="0"/>
                          <a:cs typeface="Arial" panose="020B0604020202020204" pitchFamily="34" charset="0"/>
                        </a:rPr>
                        <a:t>Legislated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NZ" dirty="0">
                          <a:latin typeface="Arial" panose="020B0604020202020204" pitchFamily="34" charset="0"/>
                          <a:cs typeface="Arial" panose="020B0604020202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NZ" dirty="0">
                          <a:latin typeface="Arial" panose="020B0604020202020204" pitchFamily="34" charset="0"/>
                          <a:cs typeface="Arial" panose="020B0604020202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071665200"/>
                  </a:ext>
                </a:extLst>
              </a:tr>
              <a:tr h="370840">
                <a:tc>
                  <a:txBody>
                    <a:bodyPr/>
                    <a:lstStyle/>
                    <a:p>
                      <a:r>
                        <a:rPr lang="en-NZ" dirty="0">
                          <a:latin typeface="Arial" panose="020B0604020202020204" pitchFamily="34" charset="0"/>
                          <a:cs typeface="Arial" panose="020B0604020202020204" pitchFamily="34" charset="0"/>
                        </a:rPr>
                        <a:t>Regulated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NZ" dirty="0">
                          <a:latin typeface="Arial" panose="020B0604020202020204" pitchFamily="34" charset="0"/>
                          <a:cs typeface="Arial" panose="020B0604020202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NZ" dirty="0">
                          <a:latin typeface="Arial" panose="020B0604020202020204" pitchFamily="34" charset="0"/>
                          <a:cs typeface="Arial" panose="020B0604020202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5434135"/>
                  </a:ext>
                </a:extLst>
              </a:tr>
              <a:tr h="370840">
                <a:tc>
                  <a:txBody>
                    <a:bodyPr/>
                    <a:lstStyle/>
                    <a:p>
                      <a:r>
                        <a:rPr lang="en-NZ" dirty="0">
                          <a:latin typeface="Arial" panose="020B0604020202020204" pitchFamily="34" charset="0"/>
                          <a:cs typeface="Arial" panose="020B0604020202020204" pitchFamily="34" charset="0"/>
                        </a:rPr>
                        <a:t>Consented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NZ" dirty="0">
                          <a:latin typeface="Arial" panose="020B0604020202020204" pitchFamily="34" charset="0"/>
                          <a:cs typeface="Arial" panose="020B060402020202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NZ" dirty="0">
                          <a:latin typeface="Arial" panose="020B0604020202020204" pitchFamily="34" charset="0"/>
                          <a:cs typeface="Arial" panose="020B060402020202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59565265"/>
                  </a:ext>
                </a:extLst>
              </a:tr>
            </a:tbl>
          </a:graphicData>
        </a:graphic>
      </p:graphicFrame>
    </p:spTree>
    <p:extLst>
      <p:ext uri="{BB962C8B-B14F-4D97-AF65-F5344CB8AC3E}">
        <p14:creationId xmlns:p14="http://schemas.microsoft.com/office/powerpoint/2010/main" val="3227008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a:solidFill>
                  <a:srgbClr val="0373B3"/>
                </a:solidFill>
              </a:rPr>
              <a:t>Embryo disposal</a:t>
            </a:r>
          </a:p>
        </p:txBody>
      </p:sp>
      <p:sp>
        <p:nvSpPr>
          <p:cNvPr id="3" name="Content Placeholder 2"/>
          <p:cNvSpPr>
            <a:spLocks noGrp="1"/>
          </p:cNvSpPr>
          <p:nvPr>
            <p:ph idx="1"/>
          </p:nvPr>
        </p:nvSpPr>
        <p:spPr/>
        <p:txBody>
          <a:bodyPr/>
          <a:lstStyle/>
          <a:p>
            <a:r>
              <a:rPr lang="en-NZ" dirty="0"/>
              <a:t>Withdrawal from storage and thawing</a:t>
            </a:r>
          </a:p>
          <a:p>
            <a:r>
              <a:rPr lang="en-NZ" dirty="0"/>
              <a:t>Donation to another couple</a:t>
            </a:r>
          </a:p>
          <a:p>
            <a:r>
              <a:rPr lang="en-NZ" dirty="0"/>
              <a:t>Why not donation for research and training with appropriate regulation?</a:t>
            </a:r>
          </a:p>
        </p:txBody>
      </p:sp>
    </p:spTree>
    <p:extLst>
      <p:ext uri="{BB962C8B-B14F-4D97-AF65-F5344CB8AC3E}">
        <p14:creationId xmlns:p14="http://schemas.microsoft.com/office/powerpoint/2010/main" val="3969120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a:solidFill>
                  <a:srgbClr val="0373B3"/>
                </a:solidFill>
              </a:rPr>
              <a:t>Public Funding</a:t>
            </a:r>
          </a:p>
        </p:txBody>
      </p:sp>
      <p:sp>
        <p:nvSpPr>
          <p:cNvPr id="3" name="Content Placeholder 2"/>
          <p:cNvSpPr>
            <a:spLocks noGrp="1"/>
          </p:cNvSpPr>
          <p:nvPr>
            <p:ph idx="1"/>
          </p:nvPr>
        </p:nvSpPr>
        <p:spPr/>
        <p:txBody>
          <a:bodyPr/>
          <a:lstStyle/>
          <a:p>
            <a:pPr marL="0" indent="0">
              <a:buNone/>
            </a:pPr>
            <a:r>
              <a:rPr lang="en-NZ" dirty="0"/>
              <a:t>How do we cope with new technologies?</a:t>
            </a:r>
          </a:p>
          <a:p>
            <a:pPr marL="0" indent="0">
              <a:buNone/>
            </a:pPr>
            <a:r>
              <a:rPr lang="en-NZ" dirty="0"/>
              <a:t>Will we have 2 levels of care?</a:t>
            </a:r>
          </a:p>
          <a:p>
            <a:pPr marL="0" indent="0">
              <a:buNone/>
            </a:pPr>
            <a:endParaRPr lang="en-NZ" dirty="0"/>
          </a:p>
          <a:p>
            <a:r>
              <a:rPr lang="en-NZ" dirty="0"/>
              <a:t>PGS – cost of repeat transfers - burden of loss</a:t>
            </a:r>
          </a:p>
          <a:p>
            <a:r>
              <a:rPr lang="en-NZ" dirty="0"/>
              <a:t>Fertility Preservation</a:t>
            </a:r>
          </a:p>
        </p:txBody>
      </p:sp>
    </p:spTree>
    <p:extLst>
      <p:ext uri="{BB962C8B-B14F-4D97-AF65-F5344CB8AC3E}">
        <p14:creationId xmlns:p14="http://schemas.microsoft.com/office/powerpoint/2010/main" val="773254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796" y="875197"/>
            <a:ext cx="7772400" cy="935038"/>
          </a:xfrm>
        </p:spPr>
        <p:txBody>
          <a:bodyPr/>
          <a:lstStyle/>
          <a:p>
            <a:r>
              <a:rPr lang="en-NZ" sz="3200" dirty="0">
                <a:solidFill>
                  <a:srgbClr val="0373B3"/>
                </a:solidFill>
              </a:rPr>
              <a:t>Public Funding </a:t>
            </a:r>
          </a:p>
        </p:txBody>
      </p:sp>
      <p:sp>
        <p:nvSpPr>
          <p:cNvPr id="3" name="Content Placeholder 2"/>
          <p:cNvSpPr>
            <a:spLocks noGrp="1"/>
          </p:cNvSpPr>
          <p:nvPr>
            <p:ph idx="1"/>
          </p:nvPr>
        </p:nvSpPr>
        <p:spPr>
          <a:xfrm>
            <a:off x="685799" y="1738945"/>
            <a:ext cx="8236819" cy="4546351"/>
          </a:xfrm>
        </p:spPr>
        <p:txBody>
          <a:bodyPr/>
          <a:lstStyle/>
          <a:p>
            <a:pPr marL="0" indent="0">
              <a:buNone/>
            </a:pPr>
            <a:r>
              <a:rPr lang="en-NZ" sz="2200" dirty="0"/>
              <a:t>ESHRE Benchmark		1,500 cycles/million POP</a:t>
            </a:r>
          </a:p>
          <a:p>
            <a:pPr marL="0" indent="0">
              <a:buNone/>
            </a:pPr>
            <a:r>
              <a:rPr lang="en-NZ" sz="2200" dirty="0"/>
              <a:t>		   NZ		</a:t>
            </a:r>
            <a:r>
              <a:rPr lang="en-NZ" sz="2200" dirty="0">
                <a:sym typeface="Symbol" panose="05050102010706020507" pitchFamily="18" charset="2"/>
              </a:rPr>
              <a:t> 700/million</a:t>
            </a:r>
          </a:p>
          <a:p>
            <a:pPr marL="0" indent="0">
              <a:buNone/>
            </a:pPr>
            <a:endParaRPr lang="en-NZ" sz="2200" dirty="0">
              <a:sym typeface="Symbol" panose="05050102010706020507" pitchFamily="18" charset="2"/>
            </a:endParaRPr>
          </a:p>
          <a:p>
            <a:pPr marL="0" indent="0">
              <a:buNone/>
            </a:pPr>
            <a:r>
              <a:rPr lang="en-NZ" sz="2200" dirty="0">
                <a:sym typeface="Symbol" panose="05050102010706020507" pitchFamily="18" charset="2"/>
              </a:rPr>
              <a:t>UK NICE Guidelines		3 cycle &lt; 40</a:t>
            </a:r>
          </a:p>
          <a:p>
            <a:pPr marL="0" indent="0">
              <a:buNone/>
            </a:pPr>
            <a:r>
              <a:rPr lang="en-NZ" sz="2200" dirty="0">
                <a:sym typeface="Symbol" panose="05050102010706020507" pitchFamily="18" charset="2"/>
              </a:rPr>
              <a:t>				1 cycle 40-42</a:t>
            </a:r>
          </a:p>
          <a:p>
            <a:pPr marL="0" indent="0">
              <a:buNone/>
            </a:pPr>
            <a:endParaRPr lang="en-NZ" sz="2200" dirty="0">
              <a:sym typeface="Symbol" panose="05050102010706020507" pitchFamily="18" charset="2"/>
            </a:endParaRPr>
          </a:p>
          <a:p>
            <a:pPr marL="0" indent="0">
              <a:buNone/>
            </a:pPr>
            <a:r>
              <a:rPr lang="en-NZ" sz="2200" dirty="0">
                <a:sym typeface="Symbol" panose="05050102010706020507" pitchFamily="18" charset="2"/>
              </a:rPr>
              <a:t>NZ				Up to 2 cycles &lt; 40</a:t>
            </a:r>
          </a:p>
          <a:p>
            <a:pPr marL="0" indent="0">
              <a:buNone/>
            </a:pPr>
            <a:r>
              <a:rPr lang="en-NZ" sz="2200" dirty="0">
                <a:sym typeface="Symbol" panose="05050102010706020507" pitchFamily="18" charset="2"/>
              </a:rPr>
              <a:t>				Subject to CPAC criteria</a:t>
            </a:r>
          </a:p>
          <a:p>
            <a:pPr marL="0" indent="0">
              <a:buNone/>
            </a:pPr>
            <a:endParaRPr lang="en-NZ" sz="2200" dirty="0">
              <a:sym typeface="Symbol" panose="05050102010706020507" pitchFamily="18" charset="2"/>
            </a:endParaRPr>
          </a:p>
          <a:p>
            <a:pPr marL="0" indent="0">
              <a:buNone/>
            </a:pPr>
            <a:r>
              <a:rPr lang="en-NZ" sz="2200" dirty="0">
                <a:sym typeface="Symbol" panose="05050102010706020507" pitchFamily="18" charset="2"/>
              </a:rPr>
              <a:t>Australia			Unlimited access - </a:t>
            </a:r>
            <a:r>
              <a:rPr lang="en-NZ" sz="2200" dirty="0" err="1">
                <a:sym typeface="Symbol" panose="05050102010706020507" pitchFamily="18" charset="2"/>
              </a:rPr>
              <a:t>copayments</a:t>
            </a:r>
            <a:endParaRPr lang="en-NZ" sz="2200" dirty="0">
              <a:sym typeface="Symbol" panose="05050102010706020507" pitchFamily="18" charset="2"/>
            </a:endParaRPr>
          </a:p>
          <a:p>
            <a:pPr marL="0" indent="0">
              <a:buNone/>
            </a:pPr>
            <a:endParaRPr lang="en-NZ" sz="2400" dirty="0">
              <a:sym typeface="Symbol" panose="05050102010706020507" pitchFamily="18" charset="2"/>
            </a:endParaRPr>
          </a:p>
          <a:p>
            <a:pPr marL="0" indent="0">
              <a:buNone/>
            </a:pPr>
            <a:endParaRPr lang="en-NZ" sz="2400" dirty="0">
              <a:sym typeface="Symbol" panose="05050102010706020507" pitchFamily="18" charset="2"/>
            </a:endParaRPr>
          </a:p>
          <a:p>
            <a:pPr marL="0" indent="0">
              <a:buNone/>
            </a:pPr>
            <a:endParaRPr lang="en-NZ" sz="2400" dirty="0"/>
          </a:p>
        </p:txBody>
      </p:sp>
    </p:spTree>
    <p:extLst>
      <p:ext uri="{BB962C8B-B14F-4D97-AF65-F5344CB8AC3E}">
        <p14:creationId xmlns:p14="http://schemas.microsoft.com/office/powerpoint/2010/main" val="267403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dirty="0">
                <a:solidFill>
                  <a:srgbClr val="0373B3"/>
                </a:solidFill>
              </a:rPr>
              <a:t>Current Issues</a:t>
            </a:r>
          </a:p>
        </p:txBody>
      </p:sp>
      <p:sp>
        <p:nvSpPr>
          <p:cNvPr id="3" name="Content Placeholder 2"/>
          <p:cNvSpPr>
            <a:spLocks noGrp="1"/>
          </p:cNvSpPr>
          <p:nvPr>
            <p:ph idx="1"/>
          </p:nvPr>
        </p:nvSpPr>
        <p:spPr/>
        <p:txBody>
          <a:bodyPr/>
          <a:lstStyle/>
          <a:p>
            <a:r>
              <a:rPr lang="en-NZ" dirty="0"/>
              <a:t>Donor recruitment</a:t>
            </a:r>
          </a:p>
          <a:p>
            <a:r>
              <a:rPr lang="en-NZ" dirty="0"/>
              <a:t>Import/export</a:t>
            </a:r>
          </a:p>
          <a:p>
            <a:r>
              <a:rPr lang="en-NZ" dirty="0"/>
              <a:t>Recompense</a:t>
            </a:r>
          </a:p>
          <a:p>
            <a:r>
              <a:rPr lang="en-US" dirty="0"/>
              <a:t>Funding</a:t>
            </a:r>
          </a:p>
          <a:p>
            <a:r>
              <a:rPr lang="en-US" dirty="0"/>
              <a:t>Information keeping</a:t>
            </a:r>
            <a:endParaRPr lang="en-NZ"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9158" y="2184934"/>
            <a:ext cx="2415774" cy="2677410"/>
          </a:xfrm>
          <a:prstGeom prst="rect">
            <a:avLst/>
          </a:prstGeom>
          <a:ln w="19050">
            <a:solidFill>
              <a:schemeClr val="accent1"/>
            </a:solidFill>
          </a:ln>
        </p:spPr>
      </p:pic>
    </p:spTree>
    <p:extLst>
      <p:ext uri="{BB962C8B-B14F-4D97-AF65-F5344CB8AC3E}">
        <p14:creationId xmlns:p14="http://schemas.microsoft.com/office/powerpoint/2010/main" val="7381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685800" y="3257550"/>
            <a:ext cx="7772400" cy="3124200"/>
          </a:xfrm>
        </p:spPr>
        <p:txBody>
          <a:bodyPr/>
          <a:lstStyle/>
          <a:p>
            <a:pPr>
              <a:buFontTx/>
              <a:buNone/>
            </a:pPr>
            <a:r>
              <a:rPr lang="en-US" altLang="en-US" dirty="0"/>
              <a:t>Failure to conceive after regular unprotected intercourse for 2 years in the absence of known reproductive pathology.</a:t>
            </a:r>
          </a:p>
          <a:p>
            <a:pPr algn="r">
              <a:buFontTx/>
              <a:buNone/>
            </a:pPr>
            <a:endParaRPr lang="en-US" altLang="en-US" sz="2000" dirty="0"/>
          </a:p>
          <a:p>
            <a:pPr algn="r">
              <a:buFontTx/>
              <a:buNone/>
            </a:pPr>
            <a:r>
              <a:rPr lang="en-US" altLang="en-US" sz="2000" dirty="0"/>
              <a:t>RCOG press 2004</a:t>
            </a:r>
            <a:endParaRPr lang="en-NZ" altLang="en-US" sz="2000" dirty="0"/>
          </a:p>
        </p:txBody>
      </p:sp>
      <p:sp>
        <p:nvSpPr>
          <p:cNvPr id="29699" name="Title 1"/>
          <p:cNvSpPr>
            <a:spLocks noGrp="1"/>
          </p:cNvSpPr>
          <p:nvPr>
            <p:ph type="title"/>
          </p:nvPr>
        </p:nvSpPr>
        <p:spPr>
          <a:xfrm>
            <a:off x="685800" y="1557338"/>
            <a:ext cx="7772400" cy="1338262"/>
          </a:xfrm>
        </p:spPr>
        <p:txBody>
          <a:bodyPr/>
          <a:lstStyle/>
          <a:p>
            <a:r>
              <a:rPr lang="en-US" altLang="en-US" sz="3200" dirty="0">
                <a:solidFill>
                  <a:srgbClr val="0373B3"/>
                </a:solidFill>
              </a:rPr>
              <a:t>What is infertility?</a:t>
            </a:r>
            <a:r>
              <a:rPr lang="en-US" altLang="en-US" dirty="0">
                <a:solidFill>
                  <a:srgbClr val="0373B3"/>
                </a:solidFill>
              </a:rPr>
              <a:t/>
            </a:r>
            <a:br>
              <a:rPr lang="en-US" altLang="en-US" dirty="0">
                <a:solidFill>
                  <a:srgbClr val="0373B3"/>
                </a:solidFill>
              </a:rPr>
            </a:br>
            <a:r>
              <a:rPr lang="en-US" altLang="en-US" dirty="0">
                <a:solidFill>
                  <a:srgbClr val="0373B3"/>
                </a:solidFill>
              </a:rPr>
              <a:t/>
            </a:r>
            <a:br>
              <a:rPr lang="en-US" altLang="en-US" dirty="0">
                <a:solidFill>
                  <a:srgbClr val="0373B3"/>
                </a:solidFill>
              </a:rPr>
            </a:br>
            <a:r>
              <a:rPr lang="en-US" altLang="en-US" sz="3200" dirty="0"/>
              <a:t>NICE</a:t>
            </a:r>
            <a:endParaRPr lang="en-NZ" altLang="en-US" sz="3200" dirty="0"/>
          </a:p>
        </p:txBody>
      </p:sp>
    </p:spTree>
    <p:extLst>
      <p:ext uri="{BB962C8B-B14F-4D97-AF65-F5344CB8AC3E}">
        <p14:creationId xmlns:p14="http://schemas.microsoft.com/office/powerpoint/2010/main" val="206681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1557338"/>
            <a:ext cx="7772400" cy="1338262"/>
          </a:xfrm>
        </p:spPr>
        <p:txBody>
          <a:bodyPr/>
          <a:lstStyle/>
          <a:p>
            <a:r>
              <a:rPr lang="en-US" altLang="en-US" sz="3200" dirty="0">
                <a:solidFill>
                  <a:srgbClr val="0373B3"/>
                </a:solidFill>
              </a:rPr>
              <a:t>What is infertility?</a:t>
            </a:r>
            <a:br>
              <a:rPr lang="en-US" altLang="en-US" sz="3200" dirty="0">
                <a:solidFill>
                  <a:srgbClr val="0373B3"/>
                </a:solidFill>
              </a:rPr>
            </a:br>
            <a:r>
              <a:rPr lang="en-US" altLang="en-US" sz="3200" dirty="0">
                <a:solidFill>
                  <a:srgbClr val="0373B3"/>
                </a:solidFill>
              </a:rPr>
              <a:t/>
            </a:r>
            <a:br>
              <a:rPr lang="en-US" altLang="en-US" sz="3200" dirty="0">
                <a:solidFill>
                  <a:srgbClr val="0373B3"/>
                </a:solidFill>
              </a:rPr>
            </a:br>
            <a:r>
              <a:rPr lang="en-US" altLang="en-US" sz="3200" dirty="0"/>
              <a:t>WHO</a:t>
            </a:r>
            <a:endParaRPr lang="en-NZ" altLang="en-US" sz="3200" dirty="0"/>
          </a:p>
        </p:txBody>
      </p:sp>
      <p:sp>
        <p:nvSpPr>
          <p:cNvPr id="30723" name="Content Placeholder 2"/>
          <p:cNvSpPr>
            <a:spLocks noGrp="1"/>
          </p:cNvSpPr>
          <p:nvPr>
            <p:ph idx="1"/>
          </p:nvPr>
        </p:nvSpPr>
        <p:spPr>
          <a:xfrm>
            <a:off x="685800" y="3257550"/>
            <a:ext cx="7772400" cy="3124200"/>
          </a:xfrm>
        </p:spPr>
        <p:txBody>
          <a:bodyPr/>
          <a:lstStyle/>
          <a:p>
            <a:pPr>
              <a:buFontTx/>
              <a:buNone/>
            </a:pPr>
            <a:r>
              <a:rPr lang="en-US" altLang="en-US" dirty="0"/>
              <a:t>Failure to conceive a pregnancy after 1 years contraceptive free intercourse (under 34 </a:t>
            </a:r>
            <a:r>
              <a:rPr lang="en-US" altLang="en-US" dirty="0" err="1"/>
              <a:t>yrs</a:t>
            </a:r>
            <a:r>
              <a:rPr lang="en-US" altLang="en-US" dirty="0"/>
              <a:t>)</a:t>
            </a:r>
          </a:p>
          <a:p>
            <a:pPr>
              <a:buFontTx/>
              <a:buNone/>
            </a:pPr>
            <a:endParaRPr lang="en-US" altLang="en-US" sz="1400" dirty="0"/>
          </a:p>
          <a:p>
            <a:pPr>
              <a:buFontTx/>
              <a:buNone/>
            </a:pPr>
            <a:r>
              <a:rPr lang="en-US" altLang="en-US" dirty="0"/>
              <a:t>Failure to conceive a pregnancy after 6 months contraceptive free intercourse if female is over 36</a:t>
            </a:r>
          </a:p>
          <a:p>
            <a:pPr algn="r">
              <a:buFontTx/>
              <a:buNone/>
            </a:pPr>
            <a:r>
              <a:rPr lang="en-US" altLang="en-US" sz="1800" dirty="0"/>
              <a:t>(Cooper – Human </a:t>
            </a:r>
            <a:r>
              <a:rPr lang="en-US" altLang="en-US" sz="1800" dirty="0" err="1"/>
              <a:t>Reprod</a:t>
            </a:r>
            <a:r>
              <a:rPr lang="en-US" altLang="en-US" sz="1800" dirty="0"/>
              <a:t>. Update 16)</a:t>
            </a:r>
            <a:endParaRPr lang="en-NZ" altLang="en-US" sz="2400" dirty="0"/>
          </a:p>
        </p:txBody>
      </p:sp>
    </p:spTree>
    <p:extLst>
      <p:ext uri="{BB962C8B-B14F-4D97-AF65-F5344CB8AC3E}">
        <p14:creationId xmlns:p14="http://schemas.microsoft.com/office/powerpoint/2010/main" val="5733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755650" y="2852738"/>
            <a:ext cx="7270750" cy="3124200"/>
          </a:xfrm>
        </p:spPr>
        <p:txBody>
          <a:bodyPr/>
          <a:lstStyle/>
          <a:p>
            <a:pPr algn="ctr">
              <a:buFontTx/>
              <a:buNone/>
            </a:pPr>
            <a:r>
              <a:rPr lang="en-US" altLang="en-US" b="1" dirty="0">
                <a:solidFill>
                  <a:srgbClr val="0373B3"/>
                </a:solidFill>
              </a:rPr>
              <a:t>An emotional experience which sometimes requires a physical solution</a:t>
            </a:r>
            <a:endParaRPr lang="en-NZ" altLang="en-US" b="1" dirty="0">
              <a:solidFill>
                <a:srgbClr val="0373B3"/>
              </a:solidFill>
            </a:endParaRPr>
          </a:p>
        </p:txBody>
      </p:sp>
      <p:sp>
        <p:nvSpPr>
          <p:cNvPr id="31747" name="Title 1"/>
          <p:cNvSpPr>
            <a:spLocks noGrp="1"/>
          </p:cNvSpPr>
          <p:nvPr>
            <p:ph type="title"/>
          </p:nvPr>
        </p:nvSpPr>
        <p:spPr>
          <a:xfrm>
            <a:off x="755650" y="1844677"/>
            <a:ext cx="7772400" cy="1338263"/>
          </a:xfrm>
        </p:spPr>
        <p:txBody>
          <a:bodyPr/>
          <a:lstStyle/>
          <a:p>
            <a:pPr algn="ctr"/>
            <a:r>
              <a:rPr lang="en-US" altLang="en-US" dirty="0"/>
              <a:t>What is infertility?</a:t>
            </a:r>
            <a:br>
              <a:rPr lang="en-US" altLang="en-US" dirty="0"/>
            </a:br>
            <a:endParaRPr lang="en-NZ" altLang="en-US" dirty="0"/>
          </a:p>
        </p:txBody>
      </p:sp>
    </p:spTree>
    <p:extLst>
      <p:ext uri="{BB962C8B-B14F-4D97-AF65-F5344CB8AC3E}">
        <p14:creationId xmlns:p14="http://schemas.microsoft.com/office/powerpoint/2010/main" val="3890041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4213" y="1557340"/>
            <a:ext cx="7772400" cy="935037"/>
          </a:xfrm>
        </p:spPr>
        <p:txBody>
          <a:bodyPr/>
          <a:lstStyle/>
          <a:p>
            <a:pPr algn="ctr"/>
            <a:r>
              <a:rPr lang="en-US" altLang="en-US" dirty="0"/>
              <a:t>Social model of infertility</a:t>
            </a:r>
            <a:endParaRPr lang="en-NZ" altLang="en-US" dirty="0"/>
          </a:p>
        </p:txBody>
      </p:sp>
      <p:sp>
        <p:nvSpPr>
          <p:cNvPr id="33795" name="Content Placeholder 2"/>
          <p:cNvSpPr>
            <a:spLocks noGrp="1"/>
          </p:cNvSpPr>
          <p:nvPr>
            <p:ph idx="1"/>
          </p:nvPr>
        </p:nvSpPr>
        <p:spPr>
          <a:xfrm>
            <a:off x="684213" y="1844675"/>
            <a:ext cx="7772400" cy="4330700"/>
          </a:xfrm>
        </p:spPr>
        <p:txBody>
          <a:bodyPr/>
          <a:lstStyle/>
          <a:p>
            <a:pPr algn="ctr">
              <a:buFontTx/>
              <a:buNone/>
            </a:pPr>
            <a:endParaRPr lang="en-US" altLang="en-US" dirty="0"/>
          </a:p>
          <a:p>
            <a:pPr algn="ctr">
              <a:buFontTx/>
              <a:buNone/>
            </a:pPr>
            <a:endParaRPr lang="en-US" altLang="en-US" dirty="0"/>
          </a:p>
          <a:p>
            <a:pPr algn="ctr">
              <a:buNone/>
            </a:pPr>
            <a:r>
              <a:rPr lang="en-US" altLang="en-US" sz="3200" b="1" dirty="0">
                <a:solidFill>
                  <a:srgbClr val="0373B3"/>
                </a:solidFill>
                <a:ea typeface="+mj-ea"/>
              </a:rPr>
              <a:t>Community</a:t>
            </a:r>
          </a:p>
          <a:p>
            <a:pPr algn="ctr">
              <a:buNone/>
            </a:pPr>
            <a:r>
              <a:rPr lang="en-US" altLang="en-US" sz="3200" b="1" dirty="0">
                <a:solidFill>
                  <a:srgbClr val="0373B3"/>
                </a:solidFill>
                <a:ea typeface="+mj-ea"/>
              </a:rPr>
              <a:t>Time</a:t>
            </a:r>
          </a:p>
          <a:p>
            <a:pPr algn="ctr">
              <a:buNone/>
            </a:pPr>
            <a:r>
              <a:rPr lang="en-US" altLang="en-US" sz="3200" b="1" dirty="0">
                <a:solidFill>
                  <a:srgbClr val="0373B3"/>
                </a:solidFill>
                <a:ea typeface="+mj-ea"/>
              </a:rPr>
              <a:t>Gender</a:t>
            </a:r>
            <a:endParaRPr lang="en-NZ" altLang="en-US" sz="3200" b="1" dirty="0">
              <a:solidFill>
                <a:srgbClr val="0373B3"/>
              </a:solidFill>
              <a:ea typeface="+mj-ea"/>
            </a:endParaRPr>
          </a:p>
        </p:txBody>
      </p:sp>
    </p:spTree>
    <p:extLst>
      <p:ext uri="{BB962C8B-B14F-4D97-AF65-F5344CB8AC3E}">
        <p14:creationId xmlns:p14="http://schemas.microsoft.com/office/powerpoint/2010/main" val="101257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1188" y="2133600"/>
            <a:ext cx="7772400" cy="935038"/>
          </a:xfrm>
        </p:spPr>
        <p:txBody>
          <a:bodyPr/>
          <a:lstStyle/>
          <a:p>
            <a:pPr algn="ctr"/>
            <a:r>
              <a:rPr lang="en-US" altLang="en-US"/>
              <a:t>Social model of infertility</a:t>
            </a:r>
            <a:endParaRPr lang="en-NZ" altLang="en-US"/>
          </a:p>
        </p:txBody>
      </p:sp>
      <p:sp>
        <p:nvSpPr>
          <p:cNvPr id="34819" name="Content Placeholder 2"/>
          <p:cNvSpPr>
            <a:spLocks noGrp="1"/>
          </p:cNvSpPr>
          <p:nvPr>
            <p:ph idx="1"/>
          </p:nvPr>
        </p:nvSpPr>
        <p:spPr>
          <a:xfrm>
            <a:off x="684213" y="3284540"/>
            <a:ext cx="7772400" cy="1368425"/>
          </a:xfrm>
        </p:spPr>
        <p:txBody>
          <a:bodyPr/>
          <a:lstStyle/>
          <a:p>
            <a:pPr algn="ctr">
              <a:buFontTx/>
              <a:buNone/>
            </a:pPr>
            <a:r>
              <a:rPr lang="en-US" altLang="en-US" sz="3200" b="1" dirty="0">
                <a:solidFill>
                  <a:srgbClr val="0373B3"/>
                </a:solidFill>
                <a:ea typeface="+mj-ea"/>
              </a:rPr>
              <a:t>Is normal acceptable?</a:t>
            </a:r>
            <a:endParaRPr lang="en-NZ" altLang="en-US" sz="3200" b="1" dirty="0">
              <a:solidFill>
                <a:srgbClr val="0373B3"/>
              </a:solidFill>
              <a:ea typeface="+mj-ea"/>
            </a:endParaRPr>
          </a:p>
        </p:txBody>
      </p:sp>
    </p:spTree>
    <p:extLst>
      <p:ext uri="{BB962C8B-B14F-4D97-AF65-F5344CB8AC3E}">
        <p14:creationId xmlns:p14="http://schemas.microsoft.com/office/powerpoint/2010/main" val="104071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611188" y="908050"/>
            <a:ext cx="7772400" cy="1143000"/>
          </a:xfrm>
        </p:spPr>
        <p:txBody>
          <a:bodyPr/>
          <a:lstStyle/>
          <a:p>
            <a:pPr eaLnBrk="1" hangingPunct="1"/>
            <a:r>
              <a:rPr lang="en-US" altLang="en-US" sz="3200" dirty="0">
                <a:solidFill>
                  <a:srgbClr val="0373B3"/>
                </a:solidFill>
              </a:rPr>
              <a:t>Monthly fecundity by age</a:t>
            </a:r>
          </a:p>
        </p:txBody>
      </p:sp>
      <p:sp>
        <p:nvSpPr>
          <p:cNvPr id="2053" name="Rectangle 3"/>
          <p:cNvSpPr>
            <a:spLocks noGrp="1" noChangeArrowheads="1"/>
          </p:cNvSpPr>
          <p:nvPr>
            <p:ph type="body" idx="1"/>
          </p:nvPr>
        </p:nvSpPr>
        <p:spPr>
          <a:xfrm>
            <a:off x="1121497" y="1915427"/>
            <a:ext cx="5543550" cy="4143043"/>
          </a:xfrm>
        </p:spPr>
        <p:txBody>
          <a:bodyPr/>
          <a:lstStyle/>
          <a:p>
            <a:pPr marL="685800" indent="-685800" eaLnBrk="1" hangingPunct="1">
              <a:lnSpc>
                <a:spcPct val="90000"/>
              </a:lnSpc>
              <a:buNone/>
            </a:pPr>
            <a:r>
              <a:rPr lang="en-US" altLang="en-US" sz="3000" dirty="0"/>
              <a:t>Years				%</a:t>
            </a:r>
          </a:p>
          <a:p>
            <a:pPr marL="685800" indent="-685800" eaLnBrk="1" hangingPunct="1">
              <a:lnSpc>
                <a:spcPct val="90000"/>
              </a:lnSpc>
              <a:buNone/>
            </a:pPr>
            <a:r>
              <a:rPr lang="en-US" altLang="en-US" sz="3000" dirty="0"/>
              <a:t>25						25</a:t>
            </a:r>
          </a:p>
          <a:p>
            <a:pPr marL="685800" indent="-685800" eaLnBrk="1" hangingPunct="1">
              <a:lnSpc>
                <a:spcPct val="90000"/>
              </a:lnSpc>
              <a:buNone/>
            </a:pPr>
            <a:r>
              <a:rPr lang="en-US" altLang="en-US" sz="3000" dirty="0"/>
              <a:t>30						20</a:t>
            </a:r>
          </a:p>
          <a:p>
            <a:pPr marL="685800" indent="-685800" eaLnBrk="1" hangingPunct="1">
              <a:lnSpc>
                <a:spcPct val="90000"/>
              </a:lnSpc>
              <a:buNone/>
            </a:pPr>
            <a:r>
              <a:rPr lang="en-US" altLang="en-US" sz="3000" dirty="0"/>
              <a:t>35						16</a:t>
            </a:r>
          </a:p>
          <a:p>
            <a:pPr marL="685800" indent="-685800" eaLnBrk="1" hangingPunct="1">
              <a:lnSpc>
                <a:spcPct val="90000"/>
              </a:lnSpc>
              <a:buNone/>
            </a:pPr>
            <a:r>
              <a:rPr lang="en-US" altLang="en-US" sz="3000" dirty="0"/>
              <a:t>37						11</a:t>
            </a:r>
          </a:p>
          <a:p>
            <a:pPr marL="685800" indent="-685800" eaLnBrk="1" hangingPunct="1">
              <a:lnSpc>
                <a:spcPct val="90000"/>
              </a:lnSpc>
              <a:buNone/>
            </a:pPr>
            <a:r>
              <a:rPr lang="en-US" altLang="en-US" sz="3000" dirty="0"/>
              <a:t>40						  6</a:t>
            </a:r>
          </a:p>
          <a:p>
            <a:pPr marL="685800" indent="-685800" eaLnBrk="1" hangingPunct="1">
              <a:lnSpc>
                <a:spcPct val="90000"/>
              </a:lnSpc>
              <a:buNone/>
            </a:pPr>
            <a:r>
              <a:rPr lang="en-US" altLang="en-US" sz="3000" dirty="0"/>
              <a:t>42						  4</a:t>
            </a:r>
          </a:p>
          <a:p>
            <a:pPr marL="685800" indent="-685800" eaLnBrk="1" hangingPunct="1">
              <a:lnSpc>
                <a:spcPct val="90000"/>
              </a:lnSpc>
              <a:buNone/>
            </a:pPr>
            <a:r>
              <a:rPr lang="en-US" altLang="en-US" sz="3000" dirty="0"/>
              <a:t>44						  2</a:t>
            </a:r>
          </a:p>
          <a:p>
            <a:pPr marL="685800" indent="-685800" eaLnBrk="1" hangingPunct="1">
              <a:lnSpc>
                <a:spcPct val="90000"/>
              </a:lnSpc>
              <a:buFontTx/>
              <a:buAutoNum type="arabicPlain" startAt="25"/>
            </a:pPr>
            <a:endParaRPr lang="en-US" altLang="en-US" sz="3200" dirty="0"/>
          </a:p>
        </p:txBody>
      </p:sp>
      <p:sp>
        <p:nvSpPr>
          <p:cNvPr id="2054" name="Text Box 8"/>
          <p:cNvSpPr txBox="1">
            <a:spLocks noChangeArrowheads="1"/>
          </p:cNvSpPr>
          <p:nvPr/>
        </p:nvSpPr>
        <p:spPr bwMode="auto">
          <a:xfrm>
            <a:off x="7380288" y="6497640"/>
            <a:ext cx="1744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kern="0">
                <a:solidFill>
                  <a:schemeClr val="bg1"/>
                </a:solidFill>
              </a:rPr>
              <a:t>Source:  Fertility Associates</a:t>
            </a:r>
          </a:p>
        </p:txBody>
      </p:sp>
      <p:graphicFrame>
        <p:nvGraphicFramePr>
          <p:cNvPr id="2050" name="Object 9"/>
          <p:cNvGraphicFramePr>
            <a:graphicFrameLocks noChangeAspect="1"/>
          </p:cNvGraphicFramePr>
          <p:nvPr>
            <p:extLst>
              <p:ext uri="{D42A27DB-BD31-4B8C-83A1-F6EECF244321}">
                <p14:modId xmlns:p14="http://schemas.microsoft.com/office/powerpoint/2010/main" val="3036903525"/>
              </p:ext>
            </p:extLst>
          </p:nvPr>
        </p:nvGraphicFramePr>
        <p:xfrm>
          <a:off x="7164386" y="3825876"/>
          <a:ext cx="1733550" cy="1049338"/>
        </p:xfrm>
        <a:graphic>
          <a:graphicData uri="http://schemas.openxmlformats.org/presentationml/2006/ole">
            <mc:AlternateContent xmlns:mc="http://schemas.openxmlformats.org/markup-compatibility/2006">
              <mc:Choice xmlns:v="urn:schemas-microsoft-com:vml" Requires="v">
                <p:oleObj spid="_x0000_s2106" name="Clip" r:id="rId3" imgW="4739760" imgH="2225520" progId="MS_ClipArt_Gallery.2">
                  <p:embed/>
                </p:oleObj>
              </mc:Choice>
              <mc:Fallback>
                <p:oleObj name="Clip" r:id="rId3" imgW="4739760" imgH="2225520" progId="MS_ClipArt_Gallery.2">
                  <p:embed/>
                  <p:pic>
                    <p:nvPicPr>
                      <p:cNvPr id="205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6" y="3825876"/>
                        <a:ext cx="1733550" cy="1049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10"/>
          <p:cNvGraphicFramePr>
            <a:graphicFrameLocks noChangeAspect="1"/>
          </p:cNvGraphicFramePr>
          <p:nvPr>
            <p:extLst>
              <p:ext uri="{D42A27DB-BD31-4B8C-83A1-F6EECF244321}">
                <p14:modId xmlns:p14="http://schemas.microsoft.com/office/powerpoint/2010/main" val="328127857"/>
              </p:ext>
            </p:extLst>
          </p:nvPr>
        </p:nvGraphicFramePr>
        <p:xfrm>
          <a:off x="7380288" y="2601914"/>
          <a:ext cx="815975" cy="1071562"/>
        </p:xfrm>
        <a:graphic>
          <a:graphicData uri="http://schemas.openxmlformats.org/presentationml/2006/ole">
            <mc:AlternateContent xmlns:mc="http://schemas.openxmlformats.org/markup-compatibility/2006">
              <mc:Choice xmlns:v="urn:schemas-microsoft-com:vml" Requires="v">
                <p:oleObj spid="_x0000_s2107" name="Clip" r:id="rId5" imgW="4739760" imgH="2225520" progId="MS_ClipArt_Gallery.2">
                  <p:embed/>
                </p:oleObj>
              </mc:Choice>
              <mc:Fallback>
                <p:oleObj name="Clip" r:id="rId5" imgW="4739760" imgH="2225520" progId="MS_ClipArt_Gallery.2">
                  <p:embed/>
                  <p:pic>
                    <p:nvPicPr>
                      <p:cNvPr id="2051" name="Object 10"/>
                      <p:cNvPicPr>
                        <a:picLocks noChangeAspect="1" noChangeArrowheads="1"/>
                      </p:cNvPicPr>
                      <p:nvPr/>
                    </p:nvPicPr>
                    <p:blipFill>
                      <a:blip r:embed="rId4">
                        <a:extLst>
                          <a:ext uri="{28A0092B-C50C-407E-A947-70E740481C1C}">
                            <a14:useLocalDpi xmlns:a14="http://schemas.microsoft.com/office/drawing/2010/main" val="0"/>
                          </a:ext>
                        </a:extLst>
                      </a:blip>
                      <a:srcRect t="-11041" r="57684"/>
                      <a:stretch>
                        <a:fillRect/>
                      </a:stretch>
                    </p:blipFill>
                    <p:spPr bwMode="auto">
                      <a:xfrm>
                        <a:off x="7380288" y="2601914"/>
                        <a:ext cx="815975"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71721401"/>
      </p:ext>
    </p:extLst>
  </p:cSld>
  <p:clrMapOvr>
    <a:masterClrMapping/>
  </p:clrMapOvr>
</p:sld>
</file>

<file path=ppt/theme/theme1.xml><?xml version="1.0" encoding="utf-8"?>
<a:theme xmlns:a="http://schemas.openxmlformats.org/drawingml/2006/main" name="FA presentations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A presentations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368</TotalTime>
  <Words>981</Words>
  <Application>Microsoft Office PowerPoint</Application>
  <PresentationFormat>On-screen Show (4:3)</PresentationFormat>
  <Paragraphs>186</Paragraphs>
  <Slides>28</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5" baseType="lpstr">
      <vt:lpstr>ＭＳ Ｐゴシック</vt:lpstr>
      <vt:lpstr>Arial</vt:lpstr>
      <vt:lpstr>Symbol</vt:lpstr>
      <vt:lpstr>Times</vt:lpstr>
      <vt:lpstr>FA presentations theme</vt:lpstr>
      <vt:lpstr>1_FA presentations theme</vt:lpstr>
      <vt:lpstr>Clip</vt:lpstr>
      <vt:lpstr>Assessing current issues in ART - from a provider perspective  Dr Richard Fisher  Fertility Associates  </vt:lpstr>
      <vt:lpstr>HART Act 2004</vt:lpstr>
      <vt:lpstr>Current Issues</vt:lpstr>
      <vt:lpstr>What is infertility?  NICE</vt:lpstr>
      <vt:lpstr>What is infertility?  WHO</vt:lpstr>
      <vt:lpstr>What is infertility? </vt:lpstr>
      <vt:lpstr>Social model of infertility</vt:lpstr>
      <vt:lpstr>Social model of infertility</vt:lpstr>
      <vt:lpstr>Monthly fecundity by age</vt:lpstr>
      <vt:lpstr>When should I seek advice (Biological clock)</vt:lpstr>
      <vt:lpstr>Donor Recruitment</vt:lpstr>
      <vt:lpstr>HART Act 2004</vt:lpstr>
      <vt:lpstr>HART Act 2004</vt:lpstr>
      <vt:lpstr>Valuable consideration</vt:lpstr>
      <vt:lpstr>What do we expect from donors:</vt:lpstr>
      <vt:lpstr>What do we expect from donors:</vt:lpstr>
      <vt:lpstr>What do we expect from donors:</vt:lpstr>
      <vt:lpstr>HART Act 2004</vt:lpstr>
      <vt:lpstr>HART Act 2004</vt:lpstr>
      <vt:lpstr>Does ACART and ECART have a role in Education?</vt:lpstr>
      <vt:lpstr>Egg Freezing - If frozen eggs were as good as fresh:</vt:lpstr>
      <vt:lpstr>Egg Freezing - If frozen eggs were as good as fresh:</vt:lpstr>
      <vt:lpstr>How many Eggs do I need?</vt:lpstr>
      <vt:lpstr>Gender Selection</vt:lpstr>
      <vt:lpstr>Legislation because we can</vt:lpstr>
      <vt:lpstr>Embryo disposal</vt:lpstr>
      <vt:lpstr>Public Funding</vt:lpstr>
      <vt:lpstr>Public Funding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Alannah Hunter</dc:creator>
  <cp:lastModifiedBy>Isabel Ross</cp:lastModifiedBy>
  <cp:revision>36</cp:revision>
  <dcterms:created xsi:type="dcterms:W3CDTF">2017-02-03T01:21:07Z</dcterms:created>
  <dcterms:modified xsi:type="dcterms:W3CDTF">2017-02-28T22:49:52Z</dcterms:modified>
</cp:coreProperties>
</file>