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21"/>
  </p:handoutMasterIdLst>
  <p:sldIdLst>
    <p:sldId id="256" r:id="rId2"/>
    <p:sldId id="258" r:id="rId3"/>
    <p:sldId id="257" r:id="rId4"/>
    <p:sldId id="259" r:id="rId5"/>
    <p:sldId id="260" r:id="rId6"/>
    <p:sldId id="261" r:id="rId7"/>
    <p:sldId id="262" r:id="rId8"/>
    <p:sldId id="263" r:id="rId9"/>
    <p:sldId id="264" r:id="rId10"/>
    <p:sldId id="265" r:id="rId11"/>
    <p:sldId id="270" r:id="rId12"/>
    <p:sldId id="271" r:id="rId13"/>
    <p:sldId id="266" r:id="rId14"/>
    <p:sldId id="272" r:id="rId15"/>
    <p:sldId id="267" r:id="rId16"/>
    <p:sldId id="273" r:id="rId17"/>
    <p:sldId id="274" r:id="rId18"/>
    <p:sldId id="268" r:id="rId19"/>
    <p:sldId id="269"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8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solidFill>
                  <a:srgbClr val="FFC000"/>
                </a:solidFill>
              </a:rPr>
              <a:t>Were these enquiries about domestic</a:t>
            </a:r>
            <a:r>
              <a:rPr lang="en-US" sz="2000" baseline="0" dirty="0">
                <a:solidFill>
                  <a:srgbClr val="FFC000"/>
                </a:solidFill>
              </a:rPr>
              <a:t> or international </a:t>
            </a:r>
            <a:r>
              <a:rPr lang="en-US" sz="2000" dirty="0">
                <a:solidFill>
                  <a:srgbClr val="FFC000"/>
                </a:solidFill>
              </a:rPr>
              <a:t>surrogacy?</a:t>
            </a:r>
          </a:p>
        </c:rich>
      </c:tx>
      <c:overlay val="0"/>
    </c:title>
    <c:autoTitleDeleted val="0"/>
    <c:plotArea>
      <c:layout/>
      <c:barChart>
        <c:barDir val="col"/>
        <c:grouping val="clustered"/>
        <c:varyColors val="0"/>
        <c:ser>
          <c:idx val="0"/>
          <c:order val="0"/>
          <c:tx>
            <c:strRef>
              <c:f>Sheet1!$B$1</c:f>
              <c:strCache>
                <c:ptCount val="1"/>
                <c:pt idx="0">
                  <c:v>Were these enquiries about domestic or altruistic surrogacy?</c:v>
                </c:pt>
              </c:strCache>
            </c:strRef>
          </c:tx>
          <c:invertIfNegative val="0"/>
          <c:cat>
            <c:strRef>
              <c:f>Sheet1!$A$2:$A$4</c:f>
              <c:strCache>
                <c:ptCount val="3"/>
                <c:pt idx="0">
                  <c:v>Domestic</c:v>
                </c:pt>
                <c:pt idx="1">
                  <c:v>International</c:v>
                </c:pt>
                <c:pt idx="2">
                  <c:v>Unclear</c:v>
                </c:pt>
              </c:strCache>
            </c:strRef>
          </c:cat>
          <c:val>
            <c:numRef>
              <c:f>Sheet1!$B$2:$B$4</c:f>
              <c:numCache>
                <c:formatCode>General</c:formatCode>
                <c:ptCount val="3"/>
                <c:pt idx="0">
                  <c:v>39</c:v>
                </c:pt>
                <c:pt idx="1">
                  <c:v>22</c:v>
                </c:pt>
                <c:pt idx="2">
                  <c:v>9</c:v>
                </c:pt>
              </c:numCache>
            </c:numRef>
          </c:val>
        </c:ser>
        <c:dLbls>
          <c:showLegendKey val="0"/>
          <c:showVal val="0"/>
          <c:showCatName val="0"/>
          <c:showSerName val="0"/>
          <c:showPercent val="0"/>
          <c:showBubbleSize val="0"/>
        </c:dLbls>
        <c:gapWidth val="150"/>
        <c:axId val="395801968"/>
        <c:axId val="395802360"/>
      </c:barChart>
      <c:catAx>
        <c:axId val="395801968"/>
        <c:scaling>
          <c:orientation val="minMax"/>
        </c:scaling>
        <c:delete val="0"/>
        <c:axPos val="b"/>
        <c:numFmt formatCode="General" sourceLinked="0"/>
        <c:majorTickMark val="out"/>
        <c:minorTickMark val="none"/>
        <c:tickLblPos val="nextTo"/>
        <c:crossAx val="395802360"/>
        <c:crosses val="autoZero"/>
        <c:auto val="1"/>
        <c:lblAlgn val="ctr"/>
        <c:lblOffset val="100"/>
        <c:noMultiLvlLbl val="0"/>
      </c:catAx>
      <c:valAx>
        <c:axId val="395802360"/>
        <c:scaling>
          <c:orientation val="minMax"/>
        </c:scaling>
        <c:delete val="0"/>
        <c:axPos val="l"/>
        <c:majorGridlines/>
        <c:numFmt formatCode="General" sourceLinked="1"/>
        <c:majorTickMark val="out"/>
        <c:minorTickMark val="none"/>
        <c:tickLblPos val="nextTo"/>
        <c:crossAx val="3958019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rgbClr val="FFC000"/>
                </a:solidFill>
              </a:defRPr>
            </a:pPr>
            <a:r>
              <a:rPr lang="en-US" sz="2000">
                <a:solidFill>
                  <a:srgbClr val="FFC000"/>
                </a:solidFill>
              </a:rPr>
              <a:t>Were these enquiries about altruistic</a:t>
            </a:r>
            <a:r>
              <a:rPr lang="en-US" sz="2000" baseline="0">
                <a:solidFill>
                  <a:srgbClr val="FFC000"/>
                </a:solidFill>
              </a:rPr>
              <a:t> or commercial </a:t>
            </a:r>
            <a:r>
              <a:rPr lang="en-US" sz="2000">
                <a:solidFill>
                  <a:srgbClr val="FFC000"/>
                </a:solidFill>
              </a:rPr>
              <a:t>surrogacy?</a:t>
            </a:r>
          </a:p>
        </c:rich>
      </c:tx>
      <c:overlay val="0"/>
      <c:spPr>
        <a:noFill/>
      </c:spPr>
    </c:title>
    <c:autoTitleDeleted val="0"/>
    <c:plotArea>
      <c:layout/>
      <c:barChart>
        <c:barDir val="col"/>
        <c:grouping val="clustered"/>
        <c:varyColors val="0"/>
        <c:ser>
          <c:idx val="0"/>
          <c:order val="0"/>
          <c:tx>
            <c:strRef>
              <c:f>Sheet1!$B$1</c:f>
              <c:strCache>
                <c:ptCount val="1"/>
                <c:pt idx="0">
                  <c:v>Were these enquiries about domestic or altruistic surrogacy?</c:v>
                </c:pt>
              </c:strCache>
            </c:strRef>
          </c:tx>
          <c:invertIfNegative val="0"/>
          <c:cat>
            <c:strRef>
              <c:f>Sheet1!$A$2:$A$4</c:f>
              <c:strCache>
                <c:ptCount val="3"/>
                <c:pt idx="0">
                  <c:v>Altruistic</c:v>
                </c:pt>
                <c:pt idx="1">
                  <c:v>Commercial</c:v>
                </c:pt>
                <c:pt idx="2">
                  <c:v>Unclear</c:v>
                </c:pt>
              </c:strCache>
            </c:strRef>
          </c:cat>
          <c:val>
            <c:numRef>
              <c:f>Sheet1!$B$2:$B$4</c:f>
              <c:numCache>
                <c:formatCode>General</c:formatCode>
                <c:ptCount val="3"/>
                <c:pt idx="0">
                  <c:v>26</c:v>
                </c:pt>
                <c:pt idx="1">
                  <c:v>29</c:v>
                </c:pt>
                <c:pt idx="2">
                  <c:v>9</c:v>
                </c:pt>
              </c:numCache>
            </c:numRef>
          </c:val>
        </c:ser>
        <c:dLbls>
          <c:showLegendKey val="0"/>
          <c:showVal val="0"/>
          <c:showCatName val="0"/>
          <c:showSerName val="0"/>
          <c:showPercent val="0"/>
          <c:showBubbleSize val="0"/>
        </c:dLbls>
        <c:gapWidth val="150"/>
        <c:axId val="397226736"/>
        <c:axId val="397223208"/>
      </c:barChart>
      <c:catAx>
        <c:axId val="397226736"/>
        <c:scaling>
          <c:orientation val="minMax"/>
        </c:scaling>
        <c:delete val="0"/>
        <c:axPos val="b"/>
        <c:numFmt formatCode="General" sourceLinked="0"/>
        <c:majorTickMark val="out"/>
        <c:minorTickMark val="none"/>
        <c:tickLblPos val="nextTo"/>
        <c:crossAx val="397223208"/>
        <c:crosses val="autoZero"/>
        <c:auto val="1"/>
        <c:lblAlgn val="ctr"/>
        <c:lblOffset val="100"/>
        <c:noMultiLvlLbl val="0"/>
      </c:catAx>
      <c:valAx>
        <c:axId val="397223208"/>
        <c:scaling>
          <c:orientation val="minMax"/>
        </c:scaling>
        <c:delete val="0"/>
        <c:axPos val="l"/>
        <c:majorGridlines/>
        <c:numFmt formatCode="General" sourceLinked="1"/>
        <c:majorTickMark val="out"/>
        <c:minorTickMark val="none"/>
        <c:tickLblPos val="nextTo"/>
        <c:crossAx val="39722673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0BB1919-15A2-4824-BC74-1D39C83E937F}" type="datetimeFigureOut">
              <a:rPr lang="en-NZ" smtClean="0"/>
              <a:t>1/03/2017</a:t>
            </a:fld>
            <a:endParaRPr lang="en-NZ"/>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B1D1F35-1BBB-4047-8D2F-9E34CF3DC29F}" type="slidenum">
              <a:rPr lang="en-NZ" smtClean="0"/>
              <a:t>‹#›</a:t>
            </a:fld>
            <a:endParaRPr lang="en-NZ"/>
          </a:p>
        </p:txBody>
      </p:sp>
    </p:spTree>
    <p:extLst>
      <p:ext uri="{BB962C8B-B14F-4D97-AF65-F5344CB8AC3E}">
        <p14:creationId xmlns:p14="http://schemas.microsoft.com/office/powerpoint/2010/main" val="23339181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DFFEBEB-F776-4E1D-B994-531F42509119}" type="datetimeFigureOut">
              <a:rPr lang="en-NZ" smtClean="0"/>
              <a:t>1/03/2017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C95B133-8B59-490E-88CC-79F78C0D1CC6}" type="slidenum">
              <a:rPr lang="en-NZ" smtClean="0"/>
              <a:t>‹#›</a:t>
            </a:fld>
            <a:endParaRPr lang="en-NZ"/>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FEBEB-F776-4E1D-B994-531F42509119}" type="datetimeFigureOut">
              <a:rPr lang="en-NZ" smtClean="0"/>
              <a:t>1/03/2017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C95B133-8B59-490E-88CC-79F78C0D1CC6}"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FEBEB-F776-4E1D-B994-531F42509119}" type="datetimeFigureOut">
              <a:rPr lang="en-NZ" smtClean="0"/>
              <a:t>1/03/2017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C95B133-8B59-490E-88CC-79F78C0D1CC6}"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DFFEBEB-F776-4E1D-B994-531F42509119}" type="datetimeFigureOut">
              <a:rPr lang="en-NZ" smtClean="0"/>
              <a:t>1/03/2017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C95B133-8B59-490E-88CC-79F78C0D1CC6}" type="slidenum">
              <a:rPr lang="en-NZ" smtClean="0"/>
              <a:t>‹#›</a:t>
            </a:fld>
            <a:endParaRPr lang="en-NZ"/>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FEBEB-F776-4E1D-B994-531F42509119}" type="datetimeFigureOut">
              <a:rPr lang="en-NZ" smtClean="0"/>
              <a:t>1/03/2017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C95B133-8B59-490E-88CC-79F78C0D1CC6}"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EDFFEBEB-F776-4E1D-B994-531F42509119}" type="datetimeFigureOut">
              <a:rPr lang="en-NZ" smtClean="0"/>
              <a:t>1/03/2017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C95B133-8B59-490E-88CC-79F78C0D1CC6}"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DFFEBEB-F776-4E1D-B994-531F42509119}" type="datetimeFigureOut">
              <a:rPr lang="en-NZ" smtClean="0"/>
              <a:t>1/03/2017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C95B133-8B59-490E-88CC-79F78C0D1CC6}"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FFEBEB-F776-4E1D-B994-531F42509119}" type="datetimeFigureOut">
              <a:rPr lang="en-NZ" smtClean="0"/>
              <a:t>1/03/2017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C95B133-8B59-490E-88CC-79F78C0D1CC6}"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FEBEB-F776-4E1D-B994-531F42509119}" type="datetimeFigureOut">
              <a:rPr lang="en-NZ" smtClean="0"/>
              <a:t>1/03/2017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C95B133-8B59-490E-88CC-79F78C0D1CC6}"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FEBEB-F776-4E1D-B994-531F42509119}" type="datetimeFigureOut">
              <a:rPr lang="en-NZ" smtClean="0"/>
              <a:t>1/03/2017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C95B133-8B59-490E-88CC-79F78C0D1CC6}"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FEBEB-F776-4E1D-B994-531F42509119}" type="datetimeFigureOut">
              <a:rPr lang="en-NZ" smtClean="0"/>
              <a:t>1/03/2017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C95B133-8B59-490E-88CC-79F78C0D1CC6}"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DFFEBEB-F776-4E1D-B994-531F42509119}" type="datetimeFigureOut">
              <a:rPr lang="en-NZ" smtClean="0"/>
              <a:t>1/03/2017</a:t>
            </a:fld>
            <a:endParaRPr lang="en-NZ"/>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NZ"/>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C95B133-8B59-490E-88CC-79F78C0D1CC6}" type="slidenum">
              <a:rPr lang="en-NZ" smtClean="0"/>
              <a:t>‹#›</a:t>
            </a:fld>
            <a:endParaRPr lang="en-NZ"/>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NZ" dirty="0" err="1" smtClean="0"/>
              <a:t>Assoc</a:t>
            </a:r>
            <a:r>
              <a:rPr lang="en-NZ" dirty="0" smtClean="0"/>
              <a:t> Prof Debra Wilson</a:t>
            </a:r>
          </a:p>
          <a:p>
            <a:r>
              <a:rPr lang="en-NZ" dirty="0" smtClean="0"/>
              <a:t>University of Canterbury</a:t>
            </a:r>
            <a:endParaRPr lang="en-NZ" dirty="0"/>
          </a:p>
        </p:txBody>
      </p:sp>
      <p:sp>
        <p:nvSpPr>
          <p:cNvPr id="2" name="Title 1"/>
          <p:cNvSpPr>
            <a:spLocks noGrp="1"/>
          </p:cNvSpPr>
          <p:nvPr>
            <p:ph type="ctrTitle"/>
          </p:nvPr>
        </p:nvSpPr>
        <p:spPr>
          <a:xfrm>
            <a:off x="685800" y="2204864"/>
            <a:ext cx="7772400" cy="1273049"/>
          </a:xfrm>
        </p:spPr>
        <p:txBody>
          <a:bodyPr/>
          <a:lstStyle/>
          <a:p>
            <a:r>
              <a:rPr lang="en-NZ" sz="4400" i="1" dirty="0" smtClean="0">
                <a:solidFill>
                  <a:srgbClr val="FFC000"/>
                </a:solidFill>
                <a:effectLst>
                  <a:outerShdw blurRad="38100" dist="38100" dir="2700000" algn="tl">
                    <a:srgbClr val="000000">
                      <a:alpha val="43137"/>
                    </a:srgbClr>
                  </a:outerShdw>
                </a:effectLst>
              </a:rPr>
              <a:t>SURROGACY: </a:t>
            </a:r>
            <a:br>
              <a:rPr lang="en-NZ" sz="4400" i="1" dirty="0" smtClean="0">
                <a:solidFill>
                  <a:srgbClr val="FFC000"/>
                </a:solidFill>
                <a:effectLst>
                  <a:outerShdw blurRad="38100" dist="38100" dir="2700000" algn="tl">
                    <a:srgbClr val="000000">
                      <a:alpha val="43137"/>
                    </a:srgbClr>
                  </a:outerShdw>
                </a:effectLst>
              </a:rPr>
            </a:br>
            <a:r>
              <a:rPr lang="en-NZ" sz="4400" i="1" dirty="0" smtClean="0">
                <a:solidFill>
                  <a:srgbClr val="FFC000"/>
                </a:solidFill>
                <a:effectLst>
                  <a:outerShdw blurRad="38100" dist="38100" dir="2700000" algn="tl">
                    <a:srgbClr val="000000">
                      <a:alpha val="43137"/>
                    </a:srgbClr>
                  </a:outerShdw>
                </a:effectLst>
              </a:rPr>
              <a:t>IS NEW ZEALAND’S LAW IN </a:t>
            </a:r>
            <a:br>
              <a:rPr lang="en-NZ" sz="4400" i="1" dirty="0" smtClean="0">
                <a:solidFill>
                  <a:srgbClr val="FFC000"/>
                </a:solidFill>
                <a:effectLst>
                  <a:outerShdw blurRad="38100" dist="38100" dir="2700000" algn="tl">
                    <a:srgbClr val="000000">
                      <a:alpha val="43137"/>
                    </a:srgbClr>
                  </a:outerShdw>
                </a:effectLst>
              </a:rPr>
            </a:br>
            <a:r>
              <a:rPr lang="en-NZ" sz="4400" i="1" dirty="0" smtClean="0">
                <a:solidFill>
                  <a:srgbClr val="FFC000"/>
                </a:solidFill>
                <a:effectLst>
                  <a:outerShdw blurRad="38100" dist="38100" dir="2700000" algn="tl">
                    <a:srgbClr val="000000">
                      <a:alpha val="43137"/>
                    </a:srgbClr>
                  </a:outerShdw>
                </a:effectLst>
              </a:rPr>
              <a:t>NEED OF REFORM?</a:t>
            </a:r>
            <a:endParaRPr lang="en-NZ" sz="4400" i="1" dirty="0">
              <a:solidFill>
                <a:srgbClr val="FFC000"/>
              </a:solidFill>
              <a:effectLst>
                <a:outerShdw blurRad="38100" dist="38100" dir="2700000" algn="tl">
                  <a:srgbClr val="000000">
                    <a:alpha val="43137"/>
                  </a:srgbClr>
                </a:outerShdw>
              </a:effectLst>
            </a:endParaRPr>
          </a:p>
        </p:txBody>
      </p:sp>
      <p:pic>
        <p:nvPicPr>
          <p:cNvPr id="1026" name="Picture 2" descr="\\file\UsersD$\djw101\Home\Desktop\The Law Foundation Logo_blue_ta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327388"/>
            <a:ext cx="1801813" cy="18018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369893"/>
            <a:ext cx="1872208" cy="165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292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cap="none" dirty="0"/>
              <a:t/>
            </a:r>
            <a:br>
              <a:rPr lang="en-US" sz="1800" cap="none" dirty="0"/>
            </a:br>
            <a:r>
              <a:rPr lang="en-US" sz="1800" cap="none" dirty="0"/>
              <a:t/>
            </a:r>
            <a:br>
              <a:rPr lang="en-US" sz="1800" cap="none" dirty="0"/>
            </a:br>
            <a:r>
              <a:rPr lang="en-US" sz="1800" cap="none" dirty="0"/>
              <a:t/>
            </a:r>
            <a:br>
              <a:rPr lang="en-US" sz="1800" cap="none" dirty="0"/>
            </a:br>
            <a:r>
              <a:rPr lang="en-US" sz="2800" cap="none" dirty="0"/>
              <a:t/>
            </a:r>
            <a:br>
              <a:rPr lang="en-US" sz="2800" cap="none" dirty="0"/>
            </a:br>
            <a:r>
              <a:rPr lang="en-US" sz="2800" cap="none" dirty="0"/>
              <a:t/>
            </a:r>
            <a:br>
              <a:rPr lang="en-US" sz="2800" cap="none" dirty="0"/>
            </a:br>
            <a:r>
              <a:rPr lang="en-US" sz="2800" cap="none" dirty="0"/>
              <a:t/>
            </a:r>
            <a:br>
              <a:rPr lang="en-US" sz="2800" cap="none" dirty="0"/>
            </a:br>
            <a:r>
              <a:rPr lang="en-US" sz="2800" cap="none" dirty="0"/>
              <a:t/>
            </a:r>
            <a:br>
              <a:rPr lang="en-US" sz="2800" cap="none" dirty="0"/>
            </a:br>
            <a:r>
              <a:rPr lang="en-US" sz="2800" cap="none" dirty="0"/>
              <a:t/>
            </a:r>
            <a:br>
              <a:rPr lang="en-US" sz="2800" cap="none" dirty="0"/>
            </a:br>
            <a:r>
              <a:rPr lang="en-US" sz="2800" cap="none" dirty="0"/>
              <a:t/>
            </a:r>
            <a:br>
              <a:rPr lang="en-US" sz="2800" cap="none" dirty="0"/>
            </a:br>
            <a:r>
              <a:rPr lang="en-US" sz="2800" cap="none" dirty="0"/>
              <a:t/>
            </a:r>
            <a:br>
              <a:rPr lang="en-US" sz="2800" cap="none" dirty="0"/>
            </a:br>
            <a:r>
              <a:rPr lang="en-US" sz="2800" cap="none" dirty="0"/>
              <a:t/>
            </a:r>
            <a:br>
              <a:rPr lang="en-US" sz="2800" cap="none" dirty="0"/>
            </a:br>
            <a:r>
              <a:rPr lang="en-US" sz="2800" cap="none" dirty="0"/>
              <a:t/>
            </a:r>
            <a:br>
              <a:rPr lang="en-US" sz="2800" cap="none" dirty="0"/>
            </a:br>
            <a:r>
              <a:rPr lang="en-US" sz="2800" cap="none" dirty="0"/>
              <a:t/>
            </a:r>
            <a:br>
              <a:rPr lang="en-US" sz="2800" cap="none" dirty="0"/>
            </a:br>
            <a:r>
              <a:rPr lang="en-NZ" sz="2800" b="1" i="1" dirty="0">
                <a:solidFill>
                  <a:srgbClr val="FFC000"/>
                </a:solidFill>
              </a:rPr>
              <a:t>New </a:t>
            </a:r>
            <a:r>
              <a:rPr lang="en-NZ" sz="2800" b="1" i="1" dirty="0" err="1">
                <a:solidFill>
                  <a:srgbClr val="FFC000"/>
                </a:solidFill>
              </a:rPr>
              <a:t>zealand</a:t>
            </a:r>
            <a:r>
              <a:rPr lang="en-NZ" sz="2800" b="1" i="1" dirty="0">
                <a:solidFill>
                  <a:srgbClr val="FFC000"/>
                </a:solidFill>
              </a:rPr>
              <a:t> experience: empirical</a:t>
            </a:r>
            <a:endParaRPr lang="en-NZ"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558814370"/>
              </p:ext>
            </p:extLst>
          </p:nvPr>
        </p:nvGraphicFramePr>
        <p:xfrm>
          <a:off x="609600" y="1600200"/>
          <a:ext cx="7924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1858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sz="quarter" idx="13"/>
          </p:nvPr>
        </p:nvSpPr>
        <p:spPr/>
        <p:txBody>
          <a:bodyPr>
            <a:normAutofit/>
          </a:bodyPr>
          <a:lstStyle/>
          <a:p>
            <a:pPr marL="0" indent="0" algn="ctr">
              <a:buNone/>
            </a:pPr>
            <a:endParaRPr lang="en-NZ" sz="3200" b="1" i="1" dirty="0" smtClean="0">
              <a:solidFill>
                <a:srgbClr val="FFC000"/>
              </a:solidFill>
            </a:endParaRPr>
          </a:p>
          <a:p>
            <a:pPr marL="0" indent="0" algn="ctr">
              <a:buNone/>
            </a:pPr>
            <a:r>
              <a:rPr lang="en-NZ" sz="3200" b="1" i="1" dirty="0" smtClean="0">
                <a:solidFill>
                  <a:srgbClr val="FFC000"/>
                </a:solidFill>
              </a:rPr>
              <a:t>CURRENT </a:t>
            </a:r>
          </a:p>
          <a:p>
            <a:pPr marL="0" indent="0" algn="ctr">
              <a:buNone/>
            </a:pPr>
            <a:r>
              <a:rPr lang="en-NZ" sz="3200" b="1" i="1" dirty="0" smtClean="0">
                <a:solidFill>
                  <a:srgbClr val="FFC000"/>
                </a:solidFill>
              </a:rPr>
              <a:t>ISSUES IN </a:t>
            </a:r>
          </a:p>
          <a:p>
            <a:pPr marL="0" indent="0" algn="ctr">
              <a:buNone/>
            </a:pPr>
            <a:r>
              <a:rPr lang="en-NZ" sz="3200" b="1" i="1" dirty="0" smtClean="0">
                <a:solidFill>
                  <a:srgbClr val="FFC000"/>
                </a:solidFill>
              </a:rPr>
              <a:t>SURROGACY</a:t>
            </a:r>
            <a:endParaRPr lang="en-NZ" sz="3200" b="1" i="1" dirty="0">
              <a:solidFill>
                <a:srgbClr val="FFC000"/>
              </a:solidFill>
            </a:endParaRPr>
          </a:p>
        </p:txBody>
      </p:sp>
    </p:spTree>
    <p:extLst>
      <p:ext uri="{BB962C8B-B14F-4D97-AF65-F5344CB8AC3E}">
        <p14:creationId xmlns:p14="http://schemas.microsoft.com/office/powerpoint/2010/main" val="392432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i="1" dirty="0">
                <a:solidFill>
                  <a:srgbClr val="FFC000"/>
                </a:solidFill>
              </a:rPr>
              <a:t>ALTRUISTIC OR COMMERCIAL SURROGACY</a:t>
            </a:r>
            <a:r>
              <a:rPr lang="en-US" sz="3200" b="1" i="1" dirty="0" smtClean="0">
                <a:solidFill>
                  <a:srgbClr val="FFC000"/>
                </a:solidFill>
              </a:rPr>
              <a:t>?</a:t>
            </a:r>
            <a:endParaRPr lang="en-NZ" dirty="0"/>
          </a:p>
        </p:txBody>
      </p:sp>
      <p:sp>
        <p:nvSpPr>
          <p:cNvPr id="3" name="Content Placeholder 2"/>
          <p:cNvSpPr>
            <a:spLocks noGrp="1"/>
          </p:cNvSpPr>
          <p:nvPr>
            <p:ph sz="quarter" idx="13"/>
          </p:nvPr>
        </p:nvSpPr>
        <p:spPr/>
        <p:txBody>
          <a:bodyPr/>
          <a:lstStyle/>
          <a:p>
            <a:r>
              <a:rPr lang="en-NZ" b="1" dirty="0" smtClean="0"/>
              <a:t>New Zealand</a:t>
            </a:r>
          </a:p>
          <a:p>
            <a:pPr marL="0" indent="0">
              <a:spcBef>
                <a:spcPts val="0"/>
              </a:spcBef>
              <a:spcAft>
                <a:spcPts val="0"/>
              </a:spcAft>
              <a:buNone/>
            </a:pPr>
            <a:r>
              <a:rPr lang="en-NZ" i="1" dirty="0" smtClean="0"/>
              <a:t>Re KR [2011] NZFLR 429</a:t>
            </a:r>
          </a:p>
          <a:p>
            <a:pPr marL="0" indent="0">
              <a:spcBef>
                <a:spcPts val="0"/>
              </a:spcBef>
              <a:spcAft>
                <a:spcPts val="0"/>
              </a:spcAft>
              <a:buNone/>
            </a:pPr>
            <a:r>
              <a:rPr lang="en-NZ" dirty="0" smtClean="0"/>
              <a:t>“These are policy considerations that are not within the role of this Court to impose… My role is to determine this particular application in the light of its unique factual circumstances”</a:t>
            </a:r>
          </a:p>
          <a:p>
            <a:pPr marL="0" indent="0">
              <a:spcBef>
                <a:spcPts val="0"/>
              </a:spcBef>
              <a:spcAft>
                <a:spcPts val="0"/>
              </a:spcAft>
              <a:buNone/>
            </a:pPr>
            <a:endParaRPr lang="en-NZ" dirty="0"/>
          </a:p>
          <a:p>
            <a:pPr marL="0" indent="0">
              <a:spcBef>
                <a:spcPts val="0"/>
              </a:spcBef>
              <a:spcAft>
                <a:spcPts val="0"/>
              </a:spcAft>
              <a:buNone/>
            </a:pPr>
            <a:r>
              <a:rPr lang="en-NZ" i="1" dirty="0" smtClean="0"/>
              <a:t>Re SCR </a:t>
            </a:r>
            <a:r>
              <a:rPr lang="en-NZ" dirty="0"/>
              <a:t>[2012] NZFC </a:t>
            </a:r>
            <a:r>
              <a:rPr lang="en-NZ" dirty="0" smtClean="0"/>
              <a:t>5466</a:t>
            </a:r>
          </a:p>
          <a:p>
            <a:pPr marL="0" indent="0">
              <a:spcBef>
                <a:spcPts val="0"/>
              </a:spcBef>
              <a:spcAft>
                <a:spcPts val="0"/>
              </a:spcAft>
              <a:buNone/>
            </a:pPr>
            <a:r>
              <a:rPr lang="en-NZ" dirty="0" smtClean="0"/>
              <a:t>“I am </a:t>
            </a:r>
            <a:r>
              <a:rPr lang="en-US" dirty="0" smtClean="0"/>
              <a:t>satisfied </a:t>
            </a:r>
            <a:r>
              <a:rPr lang="en-US" dirty="0"/>
              <a:t>the surrogacy arrangement cannot be described as a </a:t>
            </a:r>
            <a:r>
              <a:rPr lang="en-US" i="1" dirty="0"/>
              <a:t>“commercial surrogacy</a:t>
            </a:r>
          </a:p>
          <a:p>
            <a:pPr marL="0" indent="0">
              <a:spcBef>
                <a:spcPts val="0"/>
              </a:spcBef>
              <a:spcAft>
                <a:spcPts val="0"/>
              </a:spcAft>
              <a:buNone/>
            </a:pPr>
            <a:r>
              <a:rPr lang="en-NZ" i="1" dirty="0"/>
              <a:t>a</a:t>
            </a:r>
            <a:r>
              <a:rPr lang="en-NZ" i="1" dirty="0" smtClean="0"/>
              <a:t>rrangement”</a:t>
            </a:r>
            <a:r>
              <a:rPr lang="en-NZ" dirty="0" smtClean="0"/>
              <a:t>. </a:t>
            </a:r>
          </a:p>
          <a:p>
            <a:pPr marL="0" indent="0">
              <a:spcBef>
                <a:spcPts val="0"/>
              </a:spcBef>
              <a:spcAft>
                <a:spcPts val="0"/>
              </a:spcAft>
              <a:buNone/>
            </a:pPr>
            <a:endParaRPr lang="en-NZ" i="1" dirty="0" smtClean="0"/>
          </a:p>
          <a:p>
            <a:pPr marL="0" indent="0">
              <a:spcBef>
                <a:spcPts val="0"/>
              </a:spcBef>
              <a:spcAft>
                <a:spcPts val="0"/>
              </a:spcAft>
              <a:buNone/>
            </a:pPr>
            <a:endParaRPr lang="en-NZ" i="1" dirty="0" smtClean="0"/>
          </a:p>
          <a:p>
            <a:pPr marL="0" indent="0">
              <a:spcBef>
                <a:spcPts val="0"/>
              </a:spcBef>
              <a:spcAft>
                <a:spcPts val="0"/>
              </a:spcAft>
              <a:buNone/>
            </a:pPr>
            <a:r>
              <a:rPr lang="en-NZ" b="1" i="1" dirty="0" smtClean="0"/>
              <a:t>“reasonable expenses”</a:t>
            </a:r>
            <a:endParaRPr lang="en-NZ" b="1" dirty="0" smtClean="0"/>
          </a:p>
          <a:p>
            <a:pPr>
              <a:spcBef>
                <a:spcPts val="0"/>
              </a:spcBef>
              <a:spcAft>
                <a:spcPts val="0"/>
              </a:spcAft>
            </a:pPr>
            <a:r>
              <a:rPr lang="en-NZ" b="1" dirty="0" smtClean="0"/>
              <a:t>United Kingdom</a:t>
            </a:r>
          </a:p>
          <a:p>
            <a:pPr>
              <a:spcBef>
                <a:spcPts val="0"/>
              </a:spcBef>
              <a:spcAft>
                <a:spcPts val="0"/>
              </a:spcAft>
            </a:pPr>
            <a:r>
              <a:rPr lang="en-NZ" b="1" dirty="0" smtClean="0"/>
              <a:t>Canada</a:t>
            </a:r>
            <a:endParaRPr lang="en-NZ"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159197"/>
            <a:ext cx="2886075" cy="1590675"/>
          </a:xfrm>
          <a:prstGeom prst="rect">
            <a:avLst/>
          </a:prstGeom>
        </p:spPr>
      </p:pic>
    </p:spTree>
    <p:extLst>
      <p:ext uri="{BB962C8B-B14F-4D97-AF65-F5344CB8AC3E}">
        <p14:creationId xmlns:p14="http://schemas.microsoft.com/office/powerpoint/2010/main" val="1240817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00000" y="200000"/>
            <a:ext cx="8229600" cy="1114994"/>
          </a:xfrm>
          <a:prstGeom prst="rect">
            <a:avLst/>
          </a:prstGeom>
          <a:noFill/>
        </p:spPr>
        <p:txBody>
          <a:bodyPr wrap="square" rtlCol="0"/>
          <a:lstStyle/>
          <a:p>
            <a:pPr algn="ctr"/>
            <a:endParaRPr lang="en-US" sz="2800" b="1" i="1" dirty="0" smtClean="0">
              <a:solidFill>
                <a:srgbClr val="FFC000"/>
              </a:solidFill>
            </a:endParaRPr>
          </a:p>
          <a:p>
            <a:pPr algn="ctr"/>
            <a:r>
              <a:rPr lang="en-US" sz="2800" b="1" i="1" dirty="0" smtClean="0">
                <a:solidFill>
                  <a:srgbClr val="FFC000"/>
                </a:solidFill>
              </a:rPr>
              <a:t>ALTRUISTIC OR COMMERCIAL SURROGACY?</a:t>
            </a:r>
            <a:endParaRPr lang="en-US" sz="2800" b="1" i="1" dirty="0">
              <a:solidFill>
                <a:srgbClr val="FFC000"/>
              </a:solidFill>
            </a:endParaRPr>
          </a:p>
        </p:txBody>
      </p:sp>
      <p:pic>
        <p:nvPicPr>
          <p:cNvPr id="3" name="Object 2"/>
          <p:cNvPicPr>
            <a:picLocks noChangeAspect="1"/>
          </p:cNvPicPr>
          <p:nvPr/>
        </p:nvPicPr>
        <p:blipFill>
          <a:blip r:embed="rId2" cstate="print"/>
          <a:stretch>
            <a:fillRect/>
          </a:stretch>
        </p:blipFill>
        <p:spPr>
          <a:xfrm>
            <a:off x="1187624" y="2679146"/>
            <a:ext cx="6808312" cy="3851120"/>
          </a:xfrm>
          <a:prstGeom prst="rect">
            <a:avLst/>
          </a:prstGeom>
        </p:spPr>
      </p:pic>
      <p:sp>
        <p:nvSpPr>
          <p:cNvPr id="4" name="Rectangle 3"/>
          <p:cNvSpPr/>
          <p:nvPr/>
        </p:nvSpPr>
        <p:spPr>
          <a:xfrm>
            <a:off x="1163947" y="1755816"/>
            <a:ext cx="6831987" cy="923330"/>
          </a:xfrm>
          <a:prstGeom prst="rect">
            <a:avLst/>
          </a:prstGeom>
        </p:spPr>
        <p:txBody>
          <a:bodyPr wrap="square">
            <a:spAutoFit/>
          </a:bodyPr>
          <a:lstStyle/>
          <a:p>
            <a:pPr algn="ctr"/>
            <a:r>
              <a:rPr lang="en-US" dirty="0" smtClean="0">
                <a:solidFill>
                  <a:srgbClr val="FFC000"/>
                </a:solidFill>
              </a:rPr>
              <a:t>Q22 - </a:t>
            </a:r>
            <a:r>
              <a:rPr lang="en-NZ" dirty="0" smtClean="0">
                <a:solidFill>
                  <a:srgbClr val="FFC000"/>
                </a:solidFill>
              </a:rPr>
              <a:t>S 14(1) HART Act prohibits commercial surrogacy (with the exception of payments direct to doctors, clinics, or lawyers). Do you think that payments to the surrogate should be permitted?</a:t>
            </a:r>
            <a:r>
              <a:rPr lang="en-US" dirty="0" smtClean="0"/>
              <a:t>.</a:t>
            </a:r>
            <a:endParaRPr lang="en-US" dirty="0"/>
          </a:p>
        </p:txBody>
      </p:sp>
    </p:spTree>
    <p:extLst>
      <p:ext uri="{BB962C8B-B14F-4D97-AF65-F5344CB8AC3E}">
        <p14:creationId xmlns:p14="http://schemas.microsoft.com/office/powerpoint/2010/main" val="3689290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i="1" dirty="0" smtClean="0">
                <a:solidFill>
                  <a:srgbClr val="FFC000"/>
                </a:solidFill>
              </a:rPr>
              <a:t>Criminal sanctions?</a:t>
            </a:r>
            <a:endParaRPr lang="en-NZ" b="1" i="1" dirty="0">
              <a:solidFill>
                <a:srgbClr val="FFC000"/>
              </a:solidFill>
            </a:endParaRPr>
          </a:p>
        </p:txBody>
      </p:sp>
      <p:sp>
        <p:nvSpPr>
          <p:cNvPr id="5" name="Content Placeholder 4"/>
          <p:cNvSpPr>
            <a:spLocks noGrp="1"/>
          </p:cNvSpPr>
          <p:nvPr>
            <p:ph sz="quarter" idx="13"/>
          </p:nvPr>
        </p:nvSpPr>
        <p:spPr/>
        <p:txBody>
          <a:bodyPr/>
          <a:lstStyle/>
          <a:p>
            <a:endParaRPr lang="en-NZ" dirty="0" smtClean="0"/>
          </a:p>
          <a:p>
            <a:endParaRPr lang="en-NZ" dirty="0"/>
          </a:p>
          <a:p>
            <a:endParaRPr lang="en-NZ" dirty="0" smtClean="0"/>
          </a:p>
          <a:p>
            <a:endParaRPr lang="en-NZ" dirty="0" smtClean="0"/>
          </a:p>
          <a:p>
            <a:endParaRPr lang="en-NZ" dirty="0"/>
          </a:p>
          <a:p>
            <a:r>
              <a:rPr lang="en-NZ" sz="2000" dirty="0" smtClean="0"/>
              <a:t>Australia: Dudley v </a:t>
            </a:r>
            <a:r>
              <a:rPr lang="en-NZ" sz="2000" dirty="0" err="1" smtClean="0"/>
              <a:t>Chedi</a:t>
            </a:r>
            <a:endParaRPr lang="en-NZ" sz="2000" dirty="0" smtClean="0"/>
          </a:p>
          <a:p>
            <a:r>
              <a:rPr lang="en-NZ" sz="2000" dirty="0" smtClean="0"/>
              <a:t>France: ‘Aurore’</a:t>
            </a:r>
          </a:p>
          <a:p>
            <a:r>
              <a:rPr lang="en-NZ" sz="2000" dirty="0" smtClean="0"/>
              <a:t>Italy: Paradiso and </a:t>
            </a:r>
            <a:r>
              <a:rPr lang="en-NZ" sz="2000" dirty="0" err="1" smtClean="0"/>
              <a:t>Campanelli</a:t>
            </a:r>
            <a:endParaRPr lang="en-NZ" sz="2000" dirty="0" smtClean="0"/>
          </a:p>
          <a:p>
            <a:r>
              <a:rPr lang="en-NZ" sz="2000" dirty="0" smtClean="0"/>
              <a:t>Cambodia: Tammy Davis-Charles </a:t>
            </a:r>
            <a:endParaRPr lang="en-NZ" sz="2000"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772816"/>
            <a:ext cx="3518148" cy="2188840"/>
          </a:xfrm>
          <a:prstGeom prst="rect">
            <a:avLst/>
          </a:prstGeom>
        </p:spPr>
      </p:pic>
    </p:spTree>
    <p:extLst>
      <p:ext uri="{BB962C8B-B14F-4D97-AF65-F5344CB8AC3E}">
        <p14:creationId xmlns:p14="http://schemas.microsoft.com/office/powerpoint/2010/main" val="2178833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00000" y="200000"/>
            <a:ext cx="8229600" cy="1141120"/>
          </a:xfrm>
          <a:prstGeom prst="rect">
            <a:avLst/>
          </a:prstGeom>
          <a:noFill/>
        </p:spPr>
        <p:txBody>
          <a:bodyPr wrap="square" rtlCol="0"/>
          <a:lstStyle/>
          <a:p>
            <a:pPr algn="ctr"/>
            <a:r>
              <a:rPr lang="en-US" sz="2000" dirty="0" smtClean="0">
                <a:solidFill>
                  <a:srgbClr val="FFC000"/>
                </a:solidFill>
              </a:rPr>
              <a:t>Q23  - </a:t>
            </a:r>
            <a:r>
              <a:rPr lang="en-NZ" sz="2000" dirty="0">
                <a:solidFill>
                  <a:srgbClr val="FFC000"/>
                </a:solidFill>
              </a:rPr>
              <a:t>S 14(5) HART Act states that any breach of the prohibition on commercial surrogacy is a criminal offence. Do you think that this remain a criminal offence?</a:t>
            </a:r>
            <a:endParaRPr lang="en-US" sz="2000" dirty="0">
              <a:solidFill>
                <a:srgbClr val="FFC000"/>
              </a:solidFill>
            </a:endParaRPr>
          </a:p>
        </p:txBody>
      </p:sp>
      <p:pic>
        <p:nvPicPr>
          <p:cNvPr id="3" name="Object 2"/>
          <p:cNvPicPr>
            <a:picLocks noChangeAspect="1"/>
          </p:cNvPicPr>
          <p:nvPr/>
        </p:nvPicPr>
        <p:blipFill>
          <a:blip r:embed="rId2" cstate="print"/>
          <a:stretch>
            <a:fillRect/>
          </a:stretch>
        </p:blipFill>
        <p:spPr>
          <a:xfrm>
            <a:off x="572000" y="1200000"/>
            <a:ext cx="8000000" cy="5000000"/>
          </a:xfrm>
          <a:prstGeom prst="rect">
            <a:avLst/>
          </a:prstGeom>
        </p:spPr>
      </p:pic>
    </p:spTree>
    <p:extLst>
      <p:ext uri="{BB962C8B-B14F-4D97-AF65-F5344CB8AC3E}">
        <p14:creationId xmlns:p14="http://schemas.microsoft.com/office/powerpoint/2010/main" val="2941704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i="1" dirty="0" smtClean="0">
                <a:solidFill>
                  <a:srgbClr val="FFC000"/>
                </a:solidFill>
              </a:rPr>
              <a:t>PARENTAGE ?</a:t>
            </a:r>
            <a:endParaRPr lang="en-NZ" b="1" i="1" dirty="0">
              <a:solidFill>
                <a:srgbClr val="FFC000"/>
              </a:solidFill>
            </a:endParaRPr>
          </a:p>
        </p:txBody>
      </p:sp>
      <p:sp>
        <p:nvSpPr>
          <p:cNvPr id="3" name="Content Placeholder 2"/>
          <p:cNvSpPr>
            <a:spLocks noGrp="1"/>
          </p:cNvSpPr>
          <p:nvPr>
            <p:ph sz="quarter" idx="13"/>
          </p:nvPr>
        </p:nvSpPr>
        <p:spPr/>
        <p:txBody>
          <a:bodyPr/>
          <a:lstStyle/>
          <a:p>
            <a:r>
              <a:rPr lang="en-NZ" sz="2400" dirty="0" smtClean="0"/>
              <a:t>Gestational v genetic v intentional model of parentage?</a:t>
            </a:r>
          </a:p>
          <a:p>
            <a:pPr marL="0" indent="0">
              <a:buNone/>
            </a:pPr>
            <a:r>
              <a:rPr lang="en-NZ" sz="2400" i="1" dirty="0" smtClean="0"/>
              <a:t>Laborie v France</a:t>
            </a:r>
          </a:p>
          <a:p>
            <a:pPr marL="0" indent="0">
              <a:buNone/>
            </a:pPr>
            <a:endParaRPr lang="en-NZ" sz="2400" i="1" dirty="0"/>
          </a:p>
          <a:p>
            <a:r>
              <a:rPr lang="en-NZ" sz="2400" dirty="0" smtClean="0"/>
              <a:t>Requirements to transfer parentage: adoption or specific order?</a:t>
            </a:r>
          </a:p>
          <a:p>
            <a:pPr marL="0" indent="0">
              <a:buNone/>
            </a:pPr>
            <a:r>
              <a:rPr lang="en-NZ" sz="2400" i="1" dirty="0" smtClean="0"/>
              <a:t>Re A </a:t>
            </a:r>
            <a:r>
              <a:rPr lang="en-NZ" sz="2400" dirty="0"/>
              <a:t>[2015] EWHC 911 </a:t>
            </a:r>
            <a:endParaRPr lang="en-NZ" sz="2400" dirty="0" smtClean="0"/>
          </a:p>
          <a:p>
            <a:pPr marL="0" indent="0">
              <a:buNone/>
            </a:pPr>
            <a:endParaRPr lang="en-NZ" i="1" dirty="0"/>
          </a:p>
        </p:txBody>
      </p:sp>
    </p:spTree>
    <p:extLst>
      <p:ext uri="{BB962C8B-B14F-4D97-AF65-F5344CB8AC3E}">
        <p14:creationId xmlns:p14="http://schemas.microsoft.com/office/powerpoint/2010/main" val="2408174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i="1" dirty="0" smtClean="0">
                <a:solidFill>
                  <a:srgbClr val="FFC000"/>
                </a:solidFill>
              </a:rPr>
              <a:t>Advertising</a:t>
            </a:r>
            <a:endParaRPr lang="en-NZ" b="1" i="1" dirty="0">
              <a:solidFill>
                <a:srgbClr val="FFC000"/>
              </a:solidFill>
            </a:endParaRPr>
          </a:p>
        </p:txBody>
      </p:sp>
      <p:sp>
        <p:nvSpPr>
          <p:cNvPr id="3" name="Content Placeholder 2"/>
          <p:cNvSpPr>
            <a:spLocks noGrp="1"/>
          </p:cNvSpPr>
          <p:nvPr>
            <p:ph sz="quarter" idx="13"/>
          </p:nvPr>
        </p:nvSpPr>
        <p:spPr/>
        <p:txBody>
          <a:bodyPr/>
          <a:lstStyle/>
          <a:p>
            <a:r>
              <a:rPr lang="en-NZ" dirty="0" smtClean="0"/>
              <a:t>Advertising for surrogate or intended parents </a:t>
            </a:r>
          </a:p>
          <a:p>
            <a:pPr marL="0" indent="0">
              <a:buNone/>
            </a:pPr>
            <a:r>
              <a:rPr lang="en-NZ" i="1" smtClean="0"/>
              <a:t>A </a:t>
            </a:r>
            <a:r>
              <a:rPr lang="en-NZ" i="1" dirty="0" smtClean="0"/>
              <a:t>and B </a:t>
            </a:r>
            <a:r>
              <a:rPr lang="en-NZ" dirty="0" smtClean="0"/>
              <a:t>[2016] EWFC 34</a:t>
            </a:r>
            <a:endParaRPr lang="en-NZ" i="1" dirty="0"/>
          </a:p>
          <a:p>
            <a:pPr marL="0" indent="0">
              <a:buNone/>
            </a:pPr>
            <a:r>
              <a:rPr lang="en-US" dirty="0" smtClean="0"/>
              <a:t>“yet </a:t>
            </a:r>
            <a:r>
              <a:rPr lang="en-US" dirty="0"/>
              <a:t>another example of the difficulties that arise out of the unregulated market in surrogacy in this jurisdiction</a:t>
            </a:r>
            <a:r>
              <a:rPr lang="en-US" dirty="0" smtClean="0"/>
              <a:t>.”</a:t>
            </a:r>
          </a:p>
          <a:p>
            <a:pPr marL="0" indent="0">
              <a:buNone/>
            </a:pPr>
            <a:endParaRPr lang="en-US" dirty="0"/>
          </a:p>
          <a:p>
            <a:r>
              <a:rPr lang="en-US" dirty="0" smtClean="0"/>
              <a:t>Advertising for crowdfunding</a:t>
            </a:r>
          </a:p>
          <a:p>
            <a:pPr marL="0" indent="0">
              <a:buNone/>
            </a:pPr>
            <a:r>
              <a:rPr lang="en-US" dirty="0" smtClean="0"/>
              <a:t>Landon Haley (2012)</a:t>
            </a:r>
          </a:p>
          <a:p>
            <a:pPr marL="0" indent="0">
              <a:buNone/>
            </a:pPr>
            <a:r>
              <a:rPr lang="en-US" dirty="0" err="1" smtClean="0"/>
              <a:t>GiveForward</a:t>
            </a:r>
            <a:r>
              <a:rPr lang="en-US" dirty="0" smtClean="0"/>
              <a:t>: $65 million raised in 2013</a:t>
            </a:r>
          </a:p>
          <a:p>
            <a:pPr marL="0" indent="0">
              <a:buNone/>
            </a:pPr>
            <a:r>
              <a:rPr lang="en-US" dirty="0" smtClean="0"/>
              <a:t>GoFundMe: $150 million raised in 2014</a:t>
            </a:r>
          </a:p>
          <a:p>
            <a:pPr marL="0" indent="0">
              <a:buNone/>
            </a:pPr>
            <a:r>
              <a:rPr lang="en-US" dirty="0" smtClean="0"/>
              <a:t>‘</a:t>
            </a:r>
            <a:r>
              <a:rPr lang="en-US" dirty="0" err="1" smtClean="0"/>
              <a:t>Triplings</a:t>
            </a:r>
            <a:r>
              <a:rPr lang="en-US" dirty="0" smtClean="0"/>
              <a:t>’ </a:t>
            </a:r>
            <a:r>
              <a:rPr lang="en-US" dirty="0" err="1" smtClean="0"/>
              <a:t>GiveALittle</a:t>
            </a:r>
            <a:r>
              <a:rPr lang="en-US" dirty="0" smtClean="0"/>
              <a:t> $28,948 in 2016</a:t>
            </a:r>
            <a:endParaRPr lang="en-NZ" dirty="0"/>
          </a:p>
        </p:txBody>
      </p:sp>
    </p:spTree>
    <p:extLst>
      <p:ext uri="{BB962C8B-B14F-4D97-AF65-F5344CB8AC3E}">
        <p14:creationId xmlns:p14="http://schemas.microsoft.com/office/powerpoint/2010/main" val="1372147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00000" y="199999"/>
            <a:ext cx="8229600" cy="818903"/>
          </a:xfrm>
          <a:prstGeom prst="rect">
            <a:avLst/>
          </a:prstGeom>
          <a:noFill/>
        </p:spPr>
        <p:txBody>
          <a:bodyPr wrap="square" rtlCol="0"/>
          <a:lstStyle/>
          <a:p>
            <a:pPr algn="ctr"/>
            <a:r>
              <a:rPr lang="en-US" sz="2200" dirty="0" smtClean="0">
                <a:solidFill>
                  <a:srgbClr val="FFC000"/>
                </a:solidFill>
              </a:rPr>
              <a:t>Q24 - </a:t>
            </a:r>
            <a:r>
              <a:rPr lang="en-NZ" sz="2400" dirty="0">
                <a:solidFill>
                  <a:srgbClr val="FFC000"/>
                </a:solidFill>
              </a:rPr>
              <a:t>S 15 HART Act prohibits advertising in relation to surrogacy. Do you think that advertising should be permitted?</a:t>
            </a:r>
            <a:endParaRPr lang="en-US" sz="2200" dirty="0">
              <a:solidFill>
                <a:srgbClr val="FFC000"/>
              </a:solidFill>
            </a:endParaRPr>
          </a:p>
        </p:txBody>
      </p:sp>
      <p:pic>
        <p:nvPicPr>
          <p:cNvPr id="3" name="Object 2"/>
          <p:cNvPicPr>
            <a:picLocks noChangeAspect="1"/>
          </p:cNvPicPr>
          <p:nvPr/>
        </p:nvPicPr>
        <p:blipFill>
          <a:blip r:embed="rId2" cstate="print"/>
          <a:stretch>
            <a:fillRect/>
          </a:stretch>
        </p:blipFill>
        <p:spPr>
          <a:xfrm>
            <a:off x="572000" y="1200000"/>
            <a:ext cx="8000000" cy="5000000"/>
          </a:xfrm>
          <a:prstGeom prst="rect">
            <a:avLst/>
          </a:prstGeom>
        </p:spPr>
      </p:pic>
    </p:spTree>
    <p:extLst>
      <p:ext uri="{BB962C8B-B14F-4D97-AF65-F5344CB8AC3E}">
        <p14:creationId xmlns:p14="http://schemas.microsoft.com/office/powerpoint/2010/main" val="252779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i="1" dirty="0" smtClean="0">
                <a:solidFill>
                  <a:srgbClr val="FFC000"/>
                </a:solidFill>
              </a:rPr>
              <a:t>CONCLUSION</a:t>
            </a:r>
            <a:endParaRPr lang="en-NZ" b="1" i="1" dirty="0">
              <a:solidFill>
                <a:srgbClr val="FFC000"/>
              </a:solidFill>
            </a:endParaRPr>
          </a:p>
        </p:txBody>
      </p:sp>
      <p:sp>
        <p:nvSpPr>
          <p:cNvPr id="3" name="Content Placeholder 2"/>
          <p:cNvSpPr>
            <a:spLocks noGrp="1"/>
          </p:cNvSpPr>
          <p:nvPr>
            <p:ph sz="quarter" idx="13"/>
          </p:nvPr>
        </p:nvSpPr>
        <p:spPr/>
        <p:txBody>
          <a:bodyPr>
            <a:normAutofit fontScale="92500" lnSpcReduction="10000"/>
          </a:bodyPr>
          <a:lstStyle/>
          <a:p>
            <a:r>
              <a:rPr lang="en-NZ" sz="2000" dirty="0" smtClean="0"/>
              <a:t>“any reform will need to be very carefully considered. There are many factors to be considered”</a:t>
            </a:r>
          </a:p>
          <a:p>
            <a:pPr marL="0" indent="0">
              <a:buNone/>
            </a:pPr>
            <a:endParaRPr lang="en-NZ" sz="2000" dirty="0" smtClean="0"/>
          </a:p>
          <a:p>
            <a:r>
              <a:rPr lang="en-NZ" sz="2000" dirty="0" smtClean="0"/>
              <a:t>“I think we need to tread carefully in this area”</a:t>
            </a:r>
          </a:p>
          <a:p>
            <a:endParaRPr lang="en-NZ" sz="2000" dirty="0" smtClean="0"/>
          </a:p>
          <a:p>
            <a:r>
              <a:rPr lang="en-NZ" sz="2000" dirty="0" smtClean="0"/>
              <a:t>“The law badly needs tidying and catching up to the 21</a:t>
            </a:r>
            <a:r>
              <a:rPr lang="en-NZ" sz="2000" baseline="30000" dirty="0" smtClean="0"/>
              <a:t>st</a:t>
            </a:r>
            <a:r>
              <a:rPr lang="en-NZ" sz="2000" dirty="0" smtClean="0"/>
              <a:t> Century”</a:t>
            </a:r>
          </a:p>
          <a:p>
            <a:endParaRPr lang="en-NZ" sz="2000" dirty="0" smtClean="0"/>
          </a:p>
          <a:p>
            <a:r>
              <a:rPr lang="en-NZ" sz="2000" dirty="0" smtClean="0"/>
              <a:t>“The situation is not going to go away. Perhaps it is time to regulate the process which would aid safety”</a:t>
            </a:r>
          </a:p>
          <a:p>
            <a:endParaRPr lang="en-NZ" sz="2000" dirty="0" smtClean="0"/>
          </a:p>
          <a:p>
            <a:r>
              <a:rPr lang="en-NZ" sz="2000" dirty="0" smtClean="0"/>
              <a:t>“not black and white” / “to me it is very black and white”</a:t>
            </a:r>
            <a:endParaRPr lang="en-NZ" sz="2000" dirty="0"/>
          </a:p>
        </p:txBody>
      </p:sp>
    </p:spTree>
    <p:extLst>
      <p:ext uri="{BB962C8B-B14F-4D97-AF65-F5344CB8AC3E}">
        <p14:creationId xmlns:p14="http://schemas.microsoft.com/office/powerpoint/2010/main" val="1750200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i="1" dirty="0" smtClean="0">
                <a:solidFill>
                  <a:srgbClr val="FFC000"/>
                </a:solidFill>
              </a:rPr>
              <a:t>History of surrogacy regulation</a:t>
            </a:r>
            <a:endParaRPr lang="en-NZ" b="1" i="1" dirty="0">
              <a:solidFill>
                <a:srgbClr val="FFC000"/>
              </a:solidFill>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716016" y="3284984"/>
            <a:ext cx="3843340" cy="247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700808"/>
            <a:ext cx="3096344" cy="2016224"/>
          </a:xfrm>
          <a:prstGeom prst="rect">
            <a:avLst/>
          </a:prstGeom>
        </p:spPr>
      </p:pic>
    </p:spTree>
    <p:extLst>
      <p:ext uri="{BB962C8B-B14F-4D97-AF65-F5344CB8AC3E}">
        <p14:creationId xmlns:p14="http://schemas.microsoft.com/office/powerpoint/2010/main" val="1529166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i="1" dirty="0" smtClean="0">
                <a:solidFill>
                  <a:srgbClr val="FFC000"/>
                </a:solidFill>
              </a:rPr>
              <a:t>The phases of surrogacy regulation</a:t>
            </a:r>
            <a:endParaRPr lang="en-NZ" b="1" i="1" dirty="0">
              <a:solidFill>
                <a:srgbClr val="FFC000"/>
              </a:solidFill>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530629172"/>
              </p:ext>
            </p:extLst>
          </p:nvPr>
        </p:nvGraphicFramePr>
        <p:xfrm>
          <a:off x="1547664" y="1628800"/>
          <a:ext cx="5868670" cy="4038600"/>
        </p:xfrm>
        <a:graphic>
          <a:graphicData uri="http://schemas.openxmlformats.org/drawingml/2006/table">
            <a:tbl>
              <a:tblPr firstRow="1" firstCol="1" bandRow="1">
                <a:tableStyleId>{5C22544A-7EE6-4342-B048-85BDC9FD1C3A}</a:tableStyleId>
              </a:tblPr>
              <a:tblGrid>
                <a:gridCol w="1148715"/>
                <a:gridCol w="1620520"/>
                <a:gridCol w="1631950"/>
                <a:gridCol w="1467485"/>
              </a:tblGrid>
              <a:tr h="0">
                <a:tc>
                  <a:txBody>
                    <a:bodyPr/>
                    <a:lstStyle/>
                    <a:p>
                      <a:pPr marR="89535">
                        <a:spcAft>
                          <a:spcPts val="0"/>
                        </a:spcAft>
                      </a:pPr>
                      <a:r>
                        <a:rPr lang="en-GB" sz="1100" dirty="0">
                          <a:effectLst/>
                        </a:rPr>
                        <a:t>Jurisdiction</a:t>
                      </a:r>
                      <a:endParaRPr lang="en-NZ" sz="1200" dirty="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First phase</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Second phase</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Third phase</a:t>
                      </a:r>
                      <a:endParaRPr lang="en-NZ" sz="1200">
                        <a:solidFill>
                          <a:srgbClr val="000000"/>
                        </a:solidFill>
                        <a:effectLst/>
                        <a:latin typeface="Brill"/>
                        <a:ea typeface="Calibri"/>
                        <a:cs typeface="Brill"/>
                      </a:endParaRPr>
                    </a:p>
                  </a:txBody>
                  <a:tcPr marL="68580" marR="68580" marT="0" marB="0"/>
                </a:tc>
              </a:tr>
              <a:tr h="0">
                <a:tc>
                  <a:txBody>
                    <a:bodyPr/>
                    <a:lstStyle/>
                    <a:p>
                      <a:pPr marR="89535">
                        <a:spcAft>
                          <a:spcPts val="0"/>
                        </a:spcAft>
                      </a:pPr>
                      <a:r>
                        <a:rPr lang="en-GB" sz="1100">
                          <a:effectLst/>
                        </a:rPr>
                        <a:t>UK</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Surrogacy Arrangements Act 1985</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Human Fertilisation and Embryology Act 1990, 2008</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dirty="0" smtClean="0">
                          <a:effectLst/>
                        </a:rPr>
                        <a:t>Parliamentary debates 2016</a:t>
                      </a:r>
                      <a:endParaRPr lang="en-NZ" sz="1200" dirty="0">
                        <a:effectLst/>
                      </a:endParaRPr>
                    </a:p>
                    <a:p>
                      <a:pPr marR="89535">
                        <a:spcAft>
                          <a:spcPts val="0"/>
                        </a:spcAft>
                      </a:pPr>
                      <a:r>
                        <a:rPr lang="en-GB" sz="1100" dirty="0">
                          <a:effectLst/>
                        </a:rPr>
                        <a:t>Law </a:t>
                      </a:r>
                      <a:r>
                        <a:rPr lang="en-GB" sz="1100" dirty="0" smtClean="0">
                          <a:effectLst/>
                        </a:rPr>
                        <a:t>Commission 2016</a:t>
                      </a:r>
                      <a:endParaRPr lang="en-NZ" sz="1200" dirty="0">
                        <a:solidFill>
                          <a:srgbClr val="000000"/>
                        </a:solidFill>
                        <a:effectLst/>
                        <a:latin typeface="Brill"/>
                        <a:ea typeface="Calibri"/>
                        <a:cs typeface="Brill"/>
                      </a:endParaRPr>
                    </a:p>
                  </a:txBody>
                  <a:tcPr marL="68580" marR="68580" marT="0" marB="0"/>
                </a:tc>
              </a:tr>
              <a:tr h="0">
                <a:tc>
                  <a:txBody>
                    <a:bodyPr/>
                    <a:lstStyle/>
                    <a:p>
                      <a:pPr marR="89535">
                        <a:spcAft>
                          <a:spcPts val="0"/>
                        </a:spcAft>
                      </a:pPr>
                      <a:r>
                        <a:rPr lang="en-GB" sz="1100">
                          <a:effectLst/>
                        </a:rPr>
                        <a:t>Aus Federal</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 </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SCAG Guidelines</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dirty="0" smtClean="0">
                          <a:effectLst/>
                        </a:rPr>
                        <a:t>Surrogacy</a:t>
                      </a:r>
                      <a:r>
                        <a:rPr lang="en-GB" sz="1100" baseline="0" dirty="0" smtClean="0">
                          <a:effectLst/>
                        </a:rPr>
                        <a:t> Matters </a:t>
                      </a:r>
                      <a:r>
                        <a:rPr lang="en-GB" sz="1100" dirty="0" smtClean="0">
                          <a:effectLst/>
                        </a:rPr>
                        <a:t>Report 2016</a:t>
                      </a:r>
                      <a:endParaRPr lang="en-NZ" sz="1200" dirty="0">
                        <a:solidFill>
                          <a:srgbClr val="000000"/>
                        </a:solidFill>
                        <a:effectLst/>
                        <a:latin typeface="Brill"/>
                        <a:ea typeface="Calibri"/>
                        <a:cs typeface="Brill"/>
                      </a:endParaRPr>
                    </a:p>
                  </a:txBody>
                  <a:tcPr marL="68580" marR="68580" marT="0" marB="0"/>
                </a:tc>
              </a:tr>
              <a:tr h="0">
                <a:tc>
                  <a:txBody>
                    <a:bodyPr/>
                    <a:lstStyle/>
                    <a:p>
                      <a:pPr marR="89535">
                        <a:spcAft>
                          <a:spcPts val="0"/>
                        </a:spcAft>
                      </a:pPr>
                      <a:r>
                        <a:rPr lang="en-GB" sz="1100">
                          <a:effectLst/>
                        </a:rPr>
                        <a:t>Victoria</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Infertility Medical Procedures Act 1984</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Assisted Reproductive Treatment Act 2008</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 </a:t>
                      </a:r>
                      <a:endParaRPr lang="en-NZ" sz="1200">
                        <a:solidFill>
                          <a:srgbClr val="000000"/>
                        </a:solidFill>
                        <a:effectLst/>
                        <a:latin typeface="Brill"/>
                        <a:ea typeface="Calibri"/>
                        <a:cs typeface="Brill"/>
                      </a:endParaRPr>
                    </a:p>
                  </a:txBody>
                  <a:tcPr marL="68580" marR="68580" marT="0" marB="0"/>
                </a:tc>
              </a:tr>
              <a:tr h="0">
                <a:tc>
                  <a:txBody>
                    <a:bodyPr/>
                    <a:lstStyle/>
                    <a:p>
                      <a:pPr marR="89535">
                        <a:spcAft>
                          <a:spcPts val="0"/>
                        </a:spcAft>
                      </a:pPr>
                      <a:r>
                        <a:rPr lang="en-GB" sz="1100">
                          <a:effectLst/>
                        </a:rPr>
                        <a:t>Queensland</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Surrogate Parenthood Bill1988</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dirty="0">
                          <a:effectLst/>
                        </a:rPr>
                        <a:t>Surrogacy </a:t>
                      </a:r>
                      <a:r>
                        <a:rPr lang="en-GB" sz="1100" dirty="0" smtClean="0">
                          <a:effectLst/>
                        </a:rPr>
                        <a:t>Act </a:t>
                      </a:r>
                      <a:r>
                        <a:rPr lang="en-GB" sz="1100" dirty="0">
                          <a:effectLst/>
                        </a:rPr>
                        <a:t>2009</a:t>
                      </a:r>
                      <a:endParaRPr lang="en-NZ" sz="1200" dirty="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 </a:t>
                      </a:r>
                      <a:endParaRPr lang="en-NZ" sz="1200">
                        <a:solidFill>
                          <a:srgbClr val="000000"/>
                        </a:solidFill>
                        <a:effectLst/>
                        <a:latin typeface="Brill"/>
                        <a:ea typeface="Calibri"/>
                        <a:cs typeface="Brill"/>
                      </a:endParaRPr>
                    </a:p>
                  </a:txBody>
                  <a:tcPr marL="68580" marR="68580" marT="0" marB="0"/>
                </a:tc>
              </a:tr>
              <a:tr h="0">
                <a:tc>
                  <a:txBody>
                    <a:bodyPr/>
                    <a:lstStyle/>
                    <a:p>
                      <a:pPr marR="89535">
                        <a:spcAft>
                          <a:spcPts val="0"/>
                        </a:spcAft>
                      </a:pPr>
                      <a:r>
                        <a:rPr lang="en-GB" sz="1100">
                          <a:effectLst/>
                        </a:rPr>
                        <a:t>South Australia</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Family Relationships Amendment Act 1988</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dirty="0">
                          <a:effectLst/>
                        </a:rPr>
                        <a:t>Statutes Amendment (Surrogacy) Act 2009</a:t>
                      </a:r>
                      <a:endParaRPr lang="en-NZ" sz="1200" dirty="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Family Relationships (Surrogacy) Amend Act 2015</a:t>
                      </a:r>
                      <a:endParaRPr lang="en-NZ" sz="1200">
                        <a:solidFill>
                          <a:srgbClr val="000000"/>
                        </a:solidFill>
                        <a:effectLst/>
                        <a:latin typeface="Brill"/>
                        <a:ea typeface="Calibri"/>
                        <a:cs typeface="Brill"/>
                      </a:endParaRPr>
                    </a:p>
                  </a:txBody>
                  <a:tcPr marL="68580" marR="68580" marT="0" marB="0"/>
                </a:tc>
              </a:tr>
              <a:tr h="0">
                <a:tc>
                  <a:txBody>
                    <a:bodyPr/>
                    <a:lstStyle/>
                    <a:p>
                      <a:pPr marR="89535">
                        <a:spcAft>
                          <a:spcPts val="0"/>
                        </a:spcAft>
                      </a:pPr>
                      <a:r>
                        <a:rPr lang="en-GB" sz="1100">
                          <a:effectLst/>
                        </a:rPr>
                        <a:t>Tasmania</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Surrogacy Contracts Act 1993</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NZ" sz="1100" dirty="0">
                          <a:effectLst/>
                        </a:rPr>
                        <a:t>Surrogacy Act 2012</a:t>
                      </a:r>
                      <a:endParaRPr lang="en-NZ" sz="1200" dirty="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 </a:t>
                      </a:r>
                      <a:endParaRPr lang="en-NZ" sz="1200">
                        <a:solidFill>
                          <a:srgbClr val="000000"/>
                        </a:solidFill>
                        <a:effectLst/>
                        <a:latin typeface="Brill"/>
                        <a:ea typeface="Calibri"/>
                        <a:cs typeface="Brill"/>
                      </a:endParaRPr>
                    </a:p>
                  </a:txBody>
                  <a:tcPr marL="68580" marR="68580" marT="0" marB="0"/>
                </a:tc>
              </a:tr>
              <a:tr h="0">
                <a:tc>
                  <a:txBody>
                    <a:bodyPr/>
                    <a:lstStyle/>
                    <a:p>
                      <a:pPr marR="89535">
                        <a:spcAft>
                          <a:spcPts val="0"/>
                        </a:spcAft>
                      </a:pPr>
                      <a:r>
                        <a:rPr lang="en-GB" sz="1100">
                          <a:effectLst/>
                        </a:rPr>
                        <a:t>ACT</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dirty="0">
                          <a:effectLst/>
                        </a:rPr>
                        <a:t>Substitute Parent Agreements </a:t>
                      </a:r>
                      <a:r>
                        <a:rPr lang="en-GB" sz="1100" dirty="0" smtClean="0">
                          <a:effectLst/>
                        </a:rPr>
                        <a:t>Act </a:t>
                      </a:r>
                      <a:r>
                        <a:rPr lang="en-GB" sz="1100" dirty="0">
                          <a:effectLst/>
                        </a:rPr>
                        <a:t>1994</a:t>
                      </a:r>
                      <a:endParaRPr lang="en-NZ" sz="1200" dirty="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dirty="0">
                          <a:effectLst/>
                        </a:rPr>
                        <a:t> Bills in 1996, 2000</a:t>
                      </a:r>
                      <a:endParaRPr lang="en-NZ" sz="1200" dirty="0">
                        <a:effectLst/>
                      </a:endParaRPr>
                    </a:p>
                    <a:p>
                      <a:pPr marR="89535">
                        <a:spcAft>
                          <a:spcPts val="0"/>
                        </a:spcAft>
                      </a:pPr>
                      <a:r>
                        <a:rPr lang="en-GB" sz="1100" dirty="0">
                          <a:effectLst/>
                        </a:rPr>
                        <a:t>Parentage Act 2004</a:t>
                      </a:r>
                      <a:endParaRPr lang="en-NZ" sz="1200" dirty="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 </a:t>
                      </a:r>
                      <a:endParaRPr lang="en-NZ" sz="1200">
                        <a:solidFill>
                          <a:srgbClr val="000000"/>
                        </a:solidFill>
                        <a:effectLst/>
                        <a:latin typeface="Brill"/>
                        <a:ea typeface="Calibri"/>
                        <a:cs typeface="Brill"/>
                      </a:endParaRPr>
                    </a:p>
                  </a:txBody>
                  <a:tcPr marL="68580" marR="68580" marT="0" marB="0"/>
                </a:tc>
              </a:tr>
              <a:tr h="0">
                <a:tc>
                  <a:txBody>
                    <a:bodyPr/>
                    <a:lstStyle/>
                    <a:p>
                      <a:pPr marR="89535">
                        <a:spcAft>
                          <a:spcPts val="0"/>
                        </a:spcAft>
                      </a:pPr>
                      <a:r>
                        <a:rPr lang="en-GB" sz="1100">
                          <a:effectLst/>
                        </a:rPr>
                        <a:t>NSW</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dirty="0">
                          <a:effectLst/>
                        </a:rPr>
                        <a:t>Assisted Reproductive Technology </a:t>
                      </a:r>
                      <a:r>
                        <a:rPr lang="en-GB" sz="1100" dirty="0" smtClean="0">
                          <a:effectLst/>
                        </a:rPr>
                        <a:t>Act </a:t>
                      </a:r>
                      <a:r>
                        <a:rPr lang="en-GB" sz="1100" dirty="0">
                          <a:effectLst/>
                        </a:rPr>
                        <a:t>2003</a:t>
                      </a:r>
                      <a:endParaRPr lang="en-NZ" sz="1200" dirty="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dirty="0">
                          <a:effectLst/>
                        </a:rPr>
                        <a:t>Surrogacy </a:t>
                      </a:r>
                      <a:r>
                        <a:rPr lang="en-GB" sz="1100" dirty="0" smtClean="0">
                          <a:effectLst/>
                        </a:rPr>
                        <a:t>Act </a:t>
                      </a:r>
                      <a:r>
                        <a:rPr lang="en-GB" sz="1100" dirty="0">
                          <a:effectLst/>
                        </a:rPr>
                        <a:t>2010</a:t>
                      </a:r>
                      <a:endParaRPr lang="en-NZ" sz="1200" dirty="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 </a:t>
                      </a:r>
                      <a:endParaRPr lang="en-NZ" sz="1200">
                        <a:solidFill>
                          <a:srgbClr val="000000"/>
                        </a:solidFill>
                        <a:effectLst/>
                        <a:latin typeface="Brill"/>
                        <a:ea typeface="Calibri"/>
                        <a:cs typeface="Brill"/>
                      </a:endParaRPr>
                    </a:p>
                  </a:txBody>
                  <a:tcPr marL="68580" marR="68580" marT="0" marB="0"/>
                </a:tc>
              </a:tr>
              <a:tr h="0">
                <a:tc>
                  <a:txBody>
                    <a:bodyPr/>
                    <a:lstStyle/>
                    <a:p>
                      <a:pPr marR="89535">
                        <a:spcAft>
                          <a:spcPts val="0"/>
                        </a:spcAft>
                      </a:pPr>
                      <a:r>
                        <a:rPr lang="en-GB" sz="1100">
                          <a:effectLst/>
                        </a:rPr>
                        <a:t>WA</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 </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dirty="0">
                          <a:effectLst/>
                        </a:rPr>
                        <a:t>Surrogacy </a:t>
                      </a:r>
                      <a:r>
                        <a:rPr lang="en-GB" sz="1100" dirty="0" smtClean="0">
                          <a:effectLst/>
                        </a:rPr>
                        <a:t>Act </a:t>
                      </a:r>
                      <a:r>
                        <a:rPr lang="en-GB" sz="1100" dirty="0">
                          <a:effectLst/>
                        </a:rPr>
                        <a:t>2007</a:t>
                      </a:r>
                      <a:endParaRPr lang="en-NZ" sz="1200" dirty="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Parliamentary Debates 2015</a:t>
                      </a:r>
                      <a:endParaRPr lang="en-NZ" sz="1200">
                        <a:solidFill>
                          <a:srgbClr val="000000"/>
                        </a:solidFill>
                        <a:effectLst/>
                        <a:latin typeface="Brill"/>
                        <a:ea typeface="Calibri"/>
                        <a:cs typeface="Brill"/>
                      </a:endParaRPr>
                    </a:p>
                  </a:txBody>
                  <a:tcPr marL="68580" marR="68580" marT="0" marB="0"/>
                </a:tc>
              </a:tr>
              <a:tr h="0">
                <a:tc>
                  <a:txBody>
                    <a:bodyPr/>
                    <a:lstStyle/>
                    <a:p>
                      <a:pPr marR="89535">
                        <a:spcAft>
                          <a:spcPts val="0"/>
                        </a:spcAft>
                      </a:pPr>
                      <a:r>
                        <a:rPr lang="en-GB" sz="1100" dirty="0" smtClean="0">
                          <a:effectLst/>
                        </a:rPr>
                        <a:t>Canada Federal</a:t>
                      </a:r>
                      <a:endParaRPr lang="en-NZ" sz="1200" dirty="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Bills 1996, 2002</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Bill 2003, Assisted Human Reproduction Act 2004</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100">
                          <a:effectLst/>
                        </a:rPr>
                        <a:t>Private Members Bill 2014</a:t>
                      </a:r>
                      <a:endParaRPr lang="en-NZ" sz="1200">
                        <a:solidFill>
                          <a:srgbClr val="000000"/>
                        </a:solidFill>
                        <a:effectLst/>
                        <a:latin typeface="Brill"/>
                        <a:ea typeface="Calibri"/>
                        <a:cs typeface="Brill"/>
                      </a:endParaRPr>
                    </a:p>
                  </a:txBody>
                  <a:tcPr marL="68580" marR="68580" marT="0" marB="0"/>
                </a:tc>
              </a:tr>
              <a:tr h="0">
                <a:tc>
                  <a:txBody>
                    <a:bodyPr/>
                    <a:lstStyle/>
                    <a:p>
                      <a:pPr marR="89535">
                        <a:spcAft>
                          <a:spcPts val="0"/>
                        </a:spcAft>
                      </a:pPr>
                      <a:r>
                        <a:rPr lang="en-GB" sz="1200">
                          <a:effectLst/>
                        </a:rPr>
                        <a:t>New Zealand</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200">
                          <a:effectLst/>
                        </a:rPr>
                        <a:t>HART Act 2004</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200">
                          <a:effectLst/>
                        </a:rPr>
                        <a:t> </a:t>
                      </a:r>
                      <a:endParaRPr lang="en-NZ" sz="1200">
                        <a:solidFill>
                          <a:srgbClr val="000000"/>
                        </a:solidFill>
                        <a:effectLst/>
                        <a:latin typeface="Brill"/>
                        <a:ea typeface="Calibri"/>
                        <a:cs typeface="Brill"/>
                      </a:endParaRPr>
                    </a:p>
                  </a:txBody>
                  <a:tcPr marL="68580" marR="68580" marT="0" marB="0"/>
                </a:tc>
                <a:tc>
                  <a:txBody>
                    <a:bodyPr/>
                    <a:lstStyle/>
                    <a:p>
                      <a:pPr marR="89535">
                        <a:spcAft>
                          <a:spcPts val="0"/>
                        </a:spcAft>
                      </a:pPr>
                      <a:r>
                        <a:rPr lang="en-GB" sz="1200" dirty="0">
                          <a:effectLst/>
                        </a:rPr>
                        <a:t> </a:t>
                      </a:r>
                      <a:endParaRPr lang="en-NZ" sz="1200" dirty="0">
                        <a:solidFill>
                          <a:srgbClr val="000000"/>
                        </a:solidFill>
                        <a:effectLst/>
                        <a:latin typeface="Brill"/>
                        <a:ea typeface="Calibri"/>
                        <a:cs typeface="Brill"/>
                      </a:endParaRPr>
                    </a:p>
                  </a:txBody>
                  <a:tcPr marL="68580" marR="68580" marT="0" marB="0"/>
                </a:tc>
              </a:tr>
            </a:tbl>
          </a:graphicData>
        </a:graphic>
      </p:graphicFrame>
    </p:spTree>
    <p:extLst>
      <p:ext uri="{BB962C8B-B14F-4D97-AF65-F5344CB8AC3E}">
        <p14:creationId xmlns:p14="http://schemas.microsoft.com/office/powerpoint/2010/main" val="2577033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i="1" dirty="0" smtClean="0">
                <a:solidFill>
                  <a:srgbClr val="FFC000"/>
                </a:solidFill>
              </a:rPr>
              <a:t>The new </a:t>
            </a:r>
            <a:r>
              <a:rPr lang="en-NZ" b="1" i="1" dirty="0" err="1" smtClean="0">
                <a:solidFill>
                  <a:srgbClr val="FFC000"/>
                </a:solidFill>
              </a:rPr>
              <a:t>zealand</a:t>
            </a:r>
            <a:r>
              <a:rPr lang="en-NZ" b="1" i="1" dirty="0" smtClean="0">
                <a:solidFill>
                  <a:srgbClr val="FFC000"/>
                </a:solidFill>
              </a:rPr>
              <a:t> experience: LEGISLATION</a:t>
            </a:r>
            <a:endParaRPr lang="en-NZ" b="1" i="1" dirty="0">
              <a:solidFill>
                <a:srgbClr val="FFC000"/>
              </a:solidFill>
            </a:endParaRPr>
          </a:p>
        </p:txBody>
      </p:sp>
      <p:sp>
        <p:nvSpPr>
          <p:cNvPr id="3" name="Content Placeholder 2"/>
          <p:cNvSpPr>
            <a:spLocks noGrp="1"/>
          </p:cNvSpPr>
          <p:nvPr>
            <p:ph sz="quarter" idx="13"/>
          </p:nvPr>
        </p:nvSpPr>
        <p:spPr/>
        <p:txBody>
          <a:bodyPr/>
          <a:lstStyle/>
          <a:p>
            <a:pPr>
              <a:buFont typeface="Wingdings" panose="05000000000000000000" pitchFamily="2" charset="2"/>
              <a:buChar char="Ø"/>
            </a:pPr>
            <a:r>
              <a:rPr lang="en-NZ" sz="2000" dirty="0" smtClean="0"/>
              <a:t>1996 Human Assisted Reproductive Technology Bill introduced (Yates Bill)</a:t>
            </a:r>
          </a:p>
          <a:p>
            <a:pPr>
              <a:buFont typeface="Wingdings" panose="05000000000000000000" pitchFamily="2" charset="2"/>
              <a:buChar char="Ø"/>
            </a:pPr>
            <a:endParaRPr lang="en-NZ" sz="2000" dirty="0" smtClean="0"/>
          </a:p>
          <a:p>
            <a:pPr>
              <a:buFont typeface="Wingdings" panose="05000000000000000000" pitchFamily="2" charset="2"/>
              <a:buChar char="Ø"/>
            </a:pPr>
            <a:r>
              <a:rPr lang="en-NZ" sz="2000" dirty="0" smtClean="0"/>
              <a:t>1998 Assisted Human Reproduction </a:t>
            </a:r>
          </a:p>
          <a:p>
            <a:pPr marL="0" indent="0">
              <a:buNone/>
            </a:pPr>
            <a:r>
              <a:rPr lang="en-NZ" sz="2000" dirty="0" smtClean="0"/>
              <a:t>Bill introduced (Government Bill)</a:t>
            </a:r>
          </a:p>
          <a:p>
            <a:pPr>
              <a:buFont typeface="Wingdings" panose="05000000000000000000" pitchFamily="2" charset="2"/>
              <a:buChar char="Ø"/>
            </a:pPr>
            <a:endParaRPr lang="en-NZ" sz="2000" dirty="0" smtClean="0"/>
          </a:p>
          <a:p>
            <a:pPr>
              <a:buFont typeface="Wingdings" panose="05000000000000000000" pitchFamily="2" charset="2"/>
              <a:buChar char="Ø"/>
            </a:pPr>
            <a:r>
              <a:rPr lang="en-NZ" sz="2000" dirty="0" smtClean="0"/>
              <a:t>2004 Health Committee consideration of </a:t>
            </a:r>
          </a:p>
          <a:p>
            <a:pPr marL="0" indent="0">
              <a:buNone/>
            </a:pPr>
            <a:r>
              <a:rPr lang="en-NZ" sz="2000" dirty="0" smtClean="0"/>
              <a:t>both Bills</a:t>
            </a:r>
          </a:p>
          <a:p>
            <a:pPr>
              <a:buFont typeface="Wingdings" panose="05000000000000000000" pitchFamily="2" charset="2"/>
              <a:buChar char="Ø"/>
            </a:pPr>
            <a:endParaRPr lang="en-NZ" sz="2000" dirty="0" smtClean="0"/>
          </a:p>
          <a:p>
            <a:pPr>
              <a:buFont typeface="Wingdings" panose="05000000000000000000" pitchFamily="2" charset="2"/>
              <a:buChar char="Ø"/>
            </a:pPr>
            <a:r>
              <a:rPr lang="en-NZ" sz="2000" dirty="0" smtClean="0"/>
              <a:t>2004 HART Act enacted</a:t>
            </a:r>
          </a:p>
          <a:p>
            <a:pPr>
              <a:buFont typeface="Wingdings" panose="05000000000000000000" pitchFamily="2" charset="2"/>
              <a:buChar char="Ø"/>
            </a:pP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434" y="2265809"/>
            <a:ext cx="2247900" cy="2038350"/>
          </a:xfrm>
          <a:prstGeom prst="rect">
            <a:avLst/>
          </a:prstGeom>
        </p:spPr>
      </p:pic>
    </p:spTree>
    <p:extLst>
      <p:ext uri="{BB962C8B-B14F-4D97-AF65-F5344CB8AC3E}">
        <p14:creationId xmlns:p14="http://schemas.microsoft.com/office/powerpoint/2010/main" val="4238347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i="1" dirty="0">
                <a:solidFill>
                  <a:srgbClr val="FFC000"/>
                </a:solidFill>
              </a:rPr>
              <a:t>The new </a:t>
            </a:r>
            <a:r>
              <a:rPr lang="en-NZ" b="1" i="1" dirty="0" err="1">
                <a:solidFill>
                  <a:srgbClr val="FFC000"/>
                </a:solidFill>
              </a:rPr>
              <a:t>zealand</a:t>
            </a:r>
            <a:r>
              <a:rPr lang="en-NZ" b="1" i="1" dirty="0">
                <a:solidFill>
                  <a:srgbClr val="FFC000"/>
                </a:solidFill>
              </a:rPr>
              <a:t> experience: </a:t>
            </a:r>
            <a:r>
              <a:rPr lang="en-NZ" b="1" i="1" dirty="0" smtClean="0">
                <a:solidFill>
                  <a:srgbClr val="FFC000"/>
                </a:solidFill>
              </a:rPr>
              <a:t>ECART</a:t>
            </a:r>
            <a:endParaRPr lang="en-NZ"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78578004"/>
              </p:ext>
            </p:extLst>
          </p:nvPr>
        </p:nvGraphicFramePr>
        <p:xfrm>
          <a:off x="971600" y="1698157"/>
          <a:ext cx="6912767" cy="3682698"/>
        </p:xfrm>
        <a:graphic>
          <a:graphicData uri="http://schemas.openxmlformats.org/drawingml/2006/table">
            <a:tbl>
              <a:tblPr firstRow="1" firstCol="1" bandRow="1">
                <a:tableStyleId>{5C22544A-7EE6-4342-B048-85BDC9FD1C3A}</a:tableStyleId>
              </a:tblPr>
              <a:tblGrid>
                <a:gridCol w="740681"/>
                <a:gridCol w="955838"/>
                <a:gridCol w="1063042"/>
                <a:gridCol w="1487359"/>
                <a:gridCol w="956587"/>
                <a:gridCol w="854630"/>
                <a:gridCol w="854630"/>
              </a:tblGrid>
              <a:tr h="388891">
                <a:tc>
                  <a:txBody>
                    <a:bodyPr/>
                    <a:lstStyle/>
                    <a:p>
                      <a:pPr algn="just">
                        <a:spcAft>
                          <a:spcPts val="0"/>
                        </a:spcAft>
                      </a:pPr>
                      <a:r>
                        <a:rPr lang="en-GB" sz="1000" kern="1800">
                          <a:effectLst/>
                        </a:rPr>
                        <a:t>Year</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Approved</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Conditional Approval</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Approved with Recommendation</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Declined</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Deferred</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Total</a:t>
                      </a:r>
                      <a:endParaRPr lang="en-NZ" sz="1100">
                        <a:effectLst/>
                        <a:latin typeface="Calibri"/>
                        <a:ea typeface="Calibri"/>
                        <a:cs typeface="Times New Roman"/>
                      </a:endParaRPr>
                    </a:p>
                  </a:txBody>
                  <a:tcPr marL="68580" marR="68580" marT="0" marB="0"/>
                </a:tc>
              </a:tr>
              <a:tr h="235272">
                <a:tc>
                  <a:txBody>
                    <a:bodyPr/>
                    <a:lstStyle/>
                    <a:p>
                      <a:pPr algn="just">
                        <a:spcAft>
                          <a:spcPts val="0"/>
                        </a:spcAft>
                      </a:pPr>
                      <a:r>
                        <a:rPr lang="en-GB" sz="1000" kern="1800">
                          <a:effectLst/>
                        </a:rPr>
                        <a:t>2005</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2</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4</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2</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4</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12</a:t>
                      </a:r>
                      <a:endParaRPr lang="en-NZ" sz="1100">
                        <a:effectLst/>
                        <a:latin typeface="Calibri"/>
                        <a:ea typeface="Calibri"/>
                        <a:cs typeface="Times New Roman"/>
                      </a:endParaRPr>
                    </a:p>
                  </a:txBody>
                  <a:tcPr marL="68580" marR="68580" marT="0" marB="0"/>
                </a:tc>
              </a:tr>
              <a:tr h="235272">
                <a:tc>
                  <a:txBody>
                    <a:bodyPr/>
                    <a:lstStyle/>
                    <a:p>
                      <a:pPr algn="just">
                        <a:spcAft>
                          <a:spcPts val="0"/>
                        </a:spcAft>
                      </a:pPr>
                      <a:r>
                        <a:rPr lang="en-GB" sz="1000" kern="1800">
                          <a:effectLst/>
                        </a:rPr>
                        <a:t>2006</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13</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4</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18</a:t>
                      </a:r>
                      <a:endParaRPr lang="en-NZ" sz="1100">
                        <a:effectLst/>
                        <a:latin typeface="Calibri"/>
                        <a:ea typeface="Calibri"/>
                        <a:cs typeface="Times New Roman"/>
                      </a:endParaRPr>
                    </a:p>
                  </a:txBody>
                  <a:tcPr marL="68580" marR="68580" marT="0" marB="0"/>
                </a:tc>
              </a:tr>
              <a:tr h="235272">
                <a:tc>
                  <a:txBody>
                    <a:bodyPr/>
                    <a:lstStyle/>
                    <a:p>
                      <a:pPr algn="just">
                        <a:spcAft>
                          <a:spcPts val="0"/>
                        </a:spcAft>
                      </a:pPr>
                      <a:r>
                        <a:rPr lang="en-GB" sz="1000" kern="1800">
                          <a:effectLst/>
                        </a:rPr>
                        <a:t>2007</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12</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4</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2</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19</a:t>
                      </a:r>
                      <a:endParaRPr lang="en-NZ" sz="1100">
                        <a:effectLst/>
                        <a:latin typeface="Calibri"/>
                        <a:ea typeface="Calibri"/>
                        <a:cs typeface="Times New Roman"/>
                      </a:endParaRPr>
                    </a:p>
                  </a:txBody>
                  <a:tcPr marL="68580" marR="68580" marT="0" marB="0"/>
                </a:tc>
              </a:tr>
              <a:tr h="235272">
                <a:tc>
                  <a:txBody>
                    <a:bodyPr/>
                    <a:lstStyle/>
                    <a:p>
                      <a:pPr algn="just">
                        <a:spcAft>
                          <a:spcPts val="0"/>
                        </a:spcAft>
                      </a:pPr>
                      <a:r>
                        <a:rPr lang="en-GB" sz="1000" kern="1800">
                          <a:effectLst/>
                        </a:rPr>
                        <a:t>2008</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13</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3</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18</a:t>
                      </a:r>
                      <a:endParaRPr lang="en-NZ" sz="1100">
                        <a:effectLst/>
                        <a:latin typeface="Calibri"/>
                        <a:ea typeface="Calibri"/>
                        <a:cs typeface="Times New Roman"/>
                      </a:endParaRPr>
                    </a:p>
                  </a:txBody>
                  <a:tcPr marL="68580" marR="68580" marT="0" marB="0"/>
                </a:tc>
              </a:tr>
              <a:tr h="235272">
                <a:tc>
                  <a:txBody>
                    <a:bodyPr/>
                    <a:lstStyle/>
                    <a:p>
                      <a:pPr algn="just">
                        <a:spcAft>
                          <a:spcPts val="0"/>
                        </a:spcAft>
                      </a:pPr>
                      <a:r>
                        <a:rPr lang="en-GB" sz="1000" kern="1800">
                          <a:effectLst/>
                        </a:rPr>
                        <a:t>2009</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4</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2</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3</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19</a:t>
                      </a:r>
                      <a:endParaRPr lang="en-NZ" sz="1100">
                        <a:effectLst/>
                        <a:latin typeface="Calibri"/>
                        <a:ea typeface="Calibri"/>
                        <a:cs typeface="Times New Roman"/>
                      </a:endParaRPr>
                    </a:p>
                  </a:txBody>
                  <a:tcPr marL="68580" marR="68580" marT="0" marB="0"/>
                </a:tc>
              </a:tr>
              <a:tr h="235272">
                <a:tc>
                  <a:txBody>
                    <a:bodyPr/>
                    <a:lstStyle/>
                    <a:p>
                      <a:pPr algn="just">
                        <a:spcAft>
                          <a:spcPts val="0"/>
                        </a:spcAft>
                      </a:pPr>
                      <a:r>
                        <a:rPr lang="en-GB" sz="1000" kern="1800">
                          <a:effectLst/>
                        </a:rPr>
                        <a:t>2010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20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3</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5</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29</a:t>
                      </a:r>
                      <a:endParaRPr lang="en-NZ" sz="1100">
                        <a:effectLst/>
                        <a:latin typeface="Calibri"/>
                        <a:ea typeface="Calibri"/>
                        <a:cs typeface="Times New Roman"/>
                      </a:endParaRPr>
                    </a:p>
                  </a:txBody>
                  <a:tcPr marL="68580" marR="68580" marT="0" marB="0"/>
                </a:tc>
              </a:tr>
              <a:tr h="235272">
                <a:tc>
                  <a:txBody>
                    <a:bodyPr/>
                    <a:lstStyle/>
                    <a:p>
                      <a:pPr algn="just">
                        <a:spcAft>
                          <a:spcPts val="0"/>
                        </a:spcAft>
                      </a:pPr>
                      <a:r>
                        <a:rPr lang="en-GB" sz="1000" kern="1800">
                          <a:effectLst/>
                        </a:rPr>
                        <a:t>2011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8</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2</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11</a:t>
                      </a:r>
                      <a:endParaRPr lang="en-NZ" sz="1100">
                        <a:effectLst/>
                        <a:latin typeface="Calibri"/>
                        <a:ea typeface="Calibri"/>
                        <a:cs typeface="Times New Roman"/>
                      </a:endParaRPr>
                    </a:p>
                  </a:txBody>
                  <a:tcPr marL="68580" marR="68580" marT="0" marB="0"/>
                </a:tc>
              </a:tr>
              <a:tr h="235272">
                <a:tc>
                  <a:txBody>
                    <a:bodyPr/>
                    <a:lstStyle/>
                    <a:p>
                      <a:pPr algn="just">
                        <a:spcAft>
                          <a:spcPts val="0"/>
                        </a:spcAft>
                      </a:pPr>
                      <a:r>
                        <a:rPr lang="en-GB" sz="1000" kern="1800">
                          <a:effectLst/>
                        </a:rPr>
                        <a:t>2012</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14</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17</a:t>
                      </a:r>
                      <a:endParaRPr lang="en-NZ" sz="1100">
                        <a:effectLst/>
                        <a:latin typeface="Calibri"/>
                        <a:ea typeface="Calibri"/>
                        <a:cs typeface="Times New Roman"/>
                      </a:endParaRPr>
                    </a:p>
                  </a:txBody>
                  <a:tcPr marL="68580" marR="68580" marT="0" marB="0"/>
                </a:tc>
              </a:tr>
              <a:tr h="235272">
                <a:tc>
                  <a:txBody>
                    <a:bodyPr/>
                    <a:lstStyle/>
                    <a:p>
                      <a:pPr algn="just">
                        <a:spcAft>
                          <a:spcPts val="0"/>
                        </a:spcAft>
                      </a:pPr>
                      <a:r>
                        <a:rPr lang="en-GB" sz="1000" kern="1800">
                          <a:effectLst/>
                        </a:rPr>
                        <a:t>2013</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2</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3</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16</a:t>
                      </a:r>
                      <a:endParaRPr lang="en-NZ" sz="1100">
                        <a:effectLst/>
                        <a:latin typeface="Calibri"/>
                        <a:ea typeface="Calibri"/>
                        <a:cs typeface="Times New Roman"/>
                      </a:endParaRPr>
                    </a:p>
                  </a:txBody>
                  <a:tcPr marL="68580" marR="68580" marT="0" marB="0"/>
                </a:tc>
              </a:tr>
              <a:tr h="235272">
                <a:tc>
                  <a:txBody>
                    <a:bodyPr/>
                    <a:lstStyle/>
                    <a:p>
                      <a:pPr algn="just">
                        <a:spcAft>
                          <a:spcPts val="0"/>
                        </a:spcAft>
                      </a:pPr>
                      <a:r>
                        <a:rPr lang="en-GB" sz="1000" kern="1800">
                          <a:effectLst/>
                        </a:rPr>
                        <a:t>2014</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9</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2</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22</a:t>
                      </a:r>
                      <a:endParaRPr lang="en-NZ" sz="1100">
                        <a:effectLst/>
                        <a:latin typeface="Calibri"/>
                        <a:ea typeface="Calibri"/>
                        <a:cs typeface="Times New Roman"/>
                      </a:endParaRPr>
                    </a:p>
                  </a:txBody>
                  <a:tcPr marL="68580" marR="68580" marT="0" marB="0"/>
                </a:tc>
              </a:tr>
              <a:tr h="235272">
                <a:tc>
                  <a:txBody>
                    <a:bodyPr/>
                    <a:lstStyle/>
                    <a:p>
                      <a:pPr algn="just">
                        <a:spcAft>
                          <a:spcPts val="0"/>
                        </a:spcAft>
                      </a:pPr>
                      <a:r>
                        <a:rPr lang="en-GB" sz="1000" kern="1800">
                          <a:effectLst/>
                        </a:rPr>
                        <a:t>2015</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18</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2</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5</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25</a:t>
                      </a:r>
                      <a:endParaRPr lang="en-NZ" sz="1100">
                        <a:effectLst/>
                        <a:latin typeface="Calibri"/>
                        <a:ea typeface="Calibri"/>
                        <a:cs typeface="Times New Roman"/>
                      </a:endParaRPr>
                    </a:p>
                  </a:txBody>
                  <a:tcPr marL="68580" marR="68580" marT="0" marB="0"/>
                </a:tc>
              </a:tr>
              <a:tr h="470543">
                <a:tc>
                  <a:txBody>
                    <a:bodyPr/>
                    <a:lstStyle/>
                    <a:p>
                      <a:pPr algn="just">
                        <a:spcAft>
                          <a:spcPts val="0"/>
                        </a:spcAft>
                      </a:pPr>
                      <a:r>
                        <a:rPr lang="en-GB" sz="1000" kern="1800">
                          <a:effectLst/>
                        </a:rPr>
                        <a:t>2016 (may)</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3</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5</a:t>
                      </a:r>
                      <a:endParaRPr lang="en-NZ" sz="1100">
                        <a:effectLst/>
                        <a:latin typeface="Calibri"/>
                        <a:ea typeface="Calibri"/>
                        <a:cs typeface="Times New Roman"/>
                      </a:endParaRPr>
                    </a:p>
                  </a:txBody>
                  <a:tcPr marL="68580" marR="68580" marT="0" marB="0"/>
                </a:tc>
              </a:tr>
              <a:tr h="235272">
                <a:tc>
                  <a:txBody>
                    <a:bodyPr/>
                    <a:lstStyle/>
                    <a:p>
                      <a:pPr algn="just">
                        <a:spcAft>
                          <a:spcPts val="0"/>
                        </a:spcAft>
                      </a:pPr>
                      <a:r>
                        <a:rPr lang="en-GB" sz="1000" kern="1800">
                          <a:effectLst/>
                        </a:rPr>
                        <a:t>TOTAL</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135</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35</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8</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7</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a:effectLst/>
                        </a:rPr>
                        <a:t>26</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kern="1800" dirty="0">
                          <a:effectLst/>
                        </a:rPr>
                        <a:t> </a:t>
                      </a:r>
                      <a:endParaRPr lang="en-NZ" sz="1100" dirty="0">
                        <a:effectLst/>
                        <a:latin typeface="Calibri"/>
                        <a:ea typeface="Calibri"/>
                        <a:cs typeface="Times New Roman"/>
                      </a:endParaRPr>
                    </a:p>
                  </a:txBody>
                  <a:tcPr marL="68580" marR="68580" marT="0" marB="0"/>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764704"/>
            <a:ext cx="1943100" cy="933450"/>
          </a:xfrm>
          <a:prstGeom prst="rect">
            <a:avLst/>
          </a:prstGeom>
        </p:spPr>
      </p:pic>
    </p:spTree>
    <p:extLst>
      <p:ext uri="{BB962C8B-B14F-4D97-AF65-F5344CB8AC3E}">
        <p14:creationId xmlns:p14="http://schemas.microsoft.com/office/powerpoint/2010/main" val="972581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2400" b="1" i="1" dirty="0" smtClean="0">
                <a:solidFill>
                  <a:srgbClr val="FFC000"/>
                </a:solidFill>
              </a:rPr>
              <a:t>new </a:t>
            </a:r>
            <a:r>
              <a:rPr lang="en-NZ" sz="2400" b="1" i="1" dirty="0" err="1">
                <a:solidFill>
                  <a:srgbClr val="FFC000"/>
                </a:solidFill>
              </a:rPr>
              <a:t>zealand</a:t>
            </a:r>
            <a:r>
              <a:rPr lang="en-NZ" sz="2400" b="1" i="1" dirty="0">
                <a:solidFill>
                  <a:srgbClr val="FFC000"/>
                </a:solidFill>
              </a:rPr>
              <a:t> experience: </a:t>
            </a:r>
            <a:r>
              <a:rPr lang="en-NZ" sz="2400" b="1" i="1" dirty="0" smtClean="0">
                <a:solidFill>
                  <a:srgbClr val="FFC000"/>
                </a:solidFill>
              </a:rPr>
              <a:t>ADOPTION APPLICATIONS</a:t>
            </a:r>
            <a:endParaRPr lang="en-NZ" sz="24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209261238"/>
              </p:ext>
            </p:extLst>
          </p:nvPr>
        </p:nvGraphicFramePr>
        <p:xfrm>
          <a:off x="1316514" y="2636912"/>
          <a:ext cx="6242040" cy="3168350"/>
        </p:xfrm>
        <a:graphic>
          <a:graphicData uri="http://schemas.openxmlformats.org/drawingml/2006/table">
            <a:tbl>
              <a:tblPr firstRow="1" firstCol="1" bandRow="1">
                <a:tableStyleId>{5C22544A-7EE6-4342-B048-85BDC9FD1C3A}</a:tableStyleId>
              </a:tblPr>
              <a:tblGrid>
                <a:gridCol w="1197300"/>
                <a:gridCol w="2182848"/>
                <a:gridCol w="1664592"/>
                <a:gridCol w="1197300"/>
              </a:tblGrid>
              <a:tr h="547373">
                <a:tc>
                  <a:txBody>
                    <a:bodyPr/>
                    <a:lstStyle/>
                    <a:p>
                      <a:pPr algn="just">
                        <a:spcAft>
                          <a:spcPts val="0"/>
                        </a:spcAft>
                      </a:pPr>
                      <a:r>
                        <a:rPr lang="en-GB" sz="1000" dirty="0">
                          <a:effectLst/>
                        </a:rPr>
                        <a:t>Year</a:t>
                      </a:r>
                      <a:endParaRPr lang="en-NZ" sz="1100" dirty="0">
                        <a:effectLst/>
                        <a:latin typeface="Calibri"/>
                        <a:ea typeface="Calibri"/>
                        <a:cs typeface="Times New Roman"/>
                      </a:endParaRPr>
                    </a:p>
                  </a:txBody>
                  <a:tcPr marL="68580" marR="68580" marT="0" marB="0"/>
                </a:tc>
                <a:tc>
                  <a:txBody>
                    <a:bodyPr/>
                    <a:lstStyle/>
                    <a:p>
                      <a:pPr algn="just">
                        <a:spcAft>
                          <a:spcPts val="0"/>
                        </a:spcAft>
                      </a:pPr>
                      <a:r>
                        <a:rPr lang="en-GB" sz="1000" dirty="0">
                          <a:effectLst/>
                        </a:rPr>
                        <a:t>International</a:t>
                      </a:r>
                      <a:endParaRPr lang="en-NZ" sz="1100" dirty="0">
                        <a:effectLst/>
                        <a:latin typeface="Calibri"/>
                        <a:ea typeface="Calibri"/>
                        <a:cs typeface="Times New Roman"/>
                      </a:endParaRPr>
                    </a:p>
                  </a:txBody>
                  <a:tcPr marL="68580" marR="68580" marT="0" marB="0"/>
                </a:tc>
                <a:tc>
                  <a:txBody>
                    <a:bodyPr/>
                    <a:lstStyle/>
                    <a:p>
                      <a:pPr algn="just">
                        <a:spcAft>
                          <a:spcPts val="0"/>
                        </a:spcAft>
                      </a:pPr>
                      <a:r>
                        <a:rPr lang="en-GB" sz="1000">
                          <a:effectLst/>
                        </a:rPr>
                        <a:t>Domestic</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Total</a:t>
                      </a:r>
                      <a:endParaRPr lang="en-NZ" sz="1100">
                        <a:effectLst/>
                        <a:latin typeface="Calibri"/>
                        <a:ea typeface="Calibri"/>
                        <a:cs typeface="Times New Roman"/>
                      </a:endParaRPr>
                    </a:p>
                  </a:txBody>
                  <a:tcPr marL="68580" marR="68580" marT="0" marB="0"/>
                </a:tc>
              </a:tr>
              <a:tr h="268530">
                <a:tc>
                  <a:txBody>
                    <a:bodyPr/>
                    <a:lstStyle/>
                    <a:p>
                      <a:pPr algn="just">
                        <a:spcAft>
                          <a:spcPts val="0"/>
                        </a:spcAft>
                      </a:pPr>
                      <a:r>
                        <a:rPr lang="en-GB" sz="1000">
                          <a:effectLst/>
                        </a:rPr>
                        <a:t>2003</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1 </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1</a:t>
                      </a:r>
                      <a:endParaRPr lang="en-NZ" sz="1100">
                        <a:effectLst/>
                        <a:latin typeface="Calibri"/>
                        <a:ea typeface="Calibri"/>
                        <a:cs typeface="Times New Roman"/>
                      </a:endParaRPr>
                    </a:p>
                  </a:txBody>
                  <a:tcPr marL="68580" marR="68580" marT="0" marB="0"/>
                </a:tc>
              </a:tr>
              <a:tr h="259341">
                <a:tc>
                  <a:txBody>
                    <a:bodyPr/>
                    <a:lstStyle/>
                    <a:p>
                      <a:pPr algn="just">
                        <a:spcAft>
                          <a:spcPts val="0"/>
                        </a:spcAft>
                      </a:pPr>
                      <a:r>
                        <a:rPr lang="en-GB" sz="1000">
                          <a:effectLst/>
                        </a:rPr>
                        <a:t>2007</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1</a:t>
                      </a:r>
                      <a:endParaRPr lang="en-NZ" sz="1100">
                        <a:effectLst/>
                        <a:latin typeface="Calibri"/>
                        <a:ea typeface="Calibri"/>
                        <a:cs typeface="Times New Roman"/>
                      </a:endParaRPr>
                    </a:p>
                  </a:txBody>
                  <a:tcPr marL="68580" marR="68580" marT="0" marB="0"/>
                </a:tc>
              </a:tr>
              <a:tr h="259341">
                <a:tc>
                  <a:txBody>
                    <a:bodyPr/>
                    <a:lstStyle/>
                    <a:p>
                      <a:pPr algn="just">
                        <a:spcAft>
                          <a:spcPts val="0"/>
                        </a:spcAft>
                      </a:pPr>
                      <a:r>
                        <a:rPr lang="en-GB" sz="1000">
                          <a:effectLst/>
                        </a:rPr>
                        <a:t>2009</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2</a:t>
                      </a:r>
                      <a:endParaRPr lang="en-NZ" sz="1100">
                        <a:effectLst/>
                        <a:latin typeface="Calibri"/>
                        <a:ea typeface="Calibri"/>
                        <a:cs typeface="Times New Roman"/>
                      </a:endParaRPr>
                    </a:p>
                  </a:txBody>
                  <a:tcPr marL="68580" marR="68580" marT="0" marB="0"/>
                </a:tc>
              </a:tr>
              <a:tr h="259341">
                <a:tc>
                  <a:txBody>
                    <a:bodyPr/>
                    <a:lstStyle/>
                    <a:p>
                      <a:pPr algn="just">
                        <a:spcAft>
                          <a:spcPts val="0"/>
                        </a:spcAft>
                      </a:pPr>
                      <a:r>
                        <a:rPr lang="en-GB" sz="1000">
                          <a:effectLst/>
                        </a:rPr>
                        <a:t>2010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1</a:t>
                      </a:r>
                      <a:endParaRPr lang="en-NZ" sz="1100">
                        <a:effectLst/>
                        <a:latin typeface="Calibri"/>
                        <a:ea typeface="Calibri"/>
                        <a:cs typeface="Times New Roman"/>
                      </a:endParaRPr>
                    </a:p>
                  </a:txBody>
                  <a:tcPr marL="68580" marR="68580" marT="0" marB="0"/>
                </a:tc>
              </a:tr>
              <a:tr h="268530">
                <a:tc>
                  <a:txBody>
                    <a:bodyPr/>
                    <a:lstStyle/>
                    <a:p>
                      <a:pPr algn="just">
                        <a:spcAft>
                          <a:spcPts val="0"/>
                        </a:spcAft>
                      </a:pPr>
                      <a:r>
                        <a:rPr lang="en-GB" sz="1000">
                          <a:effectLst/>
                        </a:rPr>
                        <a:t>2011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2</a:t>
                      </a:r>
                      <a:endParaRPr lang="en-NZ" sz="1100">
                        <a:effectLst/>
                        <a:latin typeface="Calibri"/>
                        <a:ea typeface="Calibri"/>
                        <a:cs typeface="Times New Roman"/>
                      </a:endParaRPr>
                    </a:p>
                  </a:txBody>
                  <a:tcPr marL="68580" marR="68580" marT="0" marB="0"/>
                </a:tc>
              </a:tr>
              <a:tr h="259341">
                <a:tc>
                  <a:txBody>
                    <a:bodyPr/>
                    <a:lstStyle/>
                    <a:p>
                      <a:pPr algn="just">
                        <a:spcAft>
                          <a:spcPts val="0"/>
                        </a:spcAft>
                      </a:pPr>
                      <a:r>
                        <a:rPr lang="en-GB" sz="1000">
                          <a:effectLst/>
                        </a:rPr>
                        <a:t>2012</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3</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4</a:t>
                      </a:r>
                      <a:endParaRPr lang="en-NZ" sz="1100">
                        <a:effectLst/>
                        <a:latin typeface="Calibri"/>
                        <a:ea typeface="Calibri"/>
                        <a:cs typeface="Times New Roman"/>
                      </a:endParaRPr>
                    </a:p>
                  </a:txBody>
                  <a:tcPr marL="68580" marR="68580" marT="0" marB="0"/>
                </a:tc>
              </a:tr>
              <a:tr h="259341">
                <a:tc>
                  <a:txBody>
                    <a:bodyPr/>
                    <a:lstStyle/>
                    <a:p>
                      <a:pPr algn="just">
                        <a:spcAft>
                          <a:spcPts val="0"/>
                        </a:spcAft>
                      </a:pPr>
                      <a:r>
                        <a:rPr lang="en-GB" sz="1000">
                          <a:effectLst/>
                        </a:rPr>
                        <a:t>2013</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3</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4</a:t>
                      </a:r>
                      <a:endParaRPr lang="en-NZ" sz="1100">
                        <a:effectLst/>
                        <a:latin typeface="Calibri"/>
                        <a:ea typeface="Calibri"/>
                        <a:cs typeface="Times New Roman"/>
                      </a:endParaRPr>
                    </a:p>
                  </a:txBody>
                  <a:tcPr marL="68580" marR="68580" marT="0" marB="0"/>
                </a:tc>
              </a:tr>
              <a:tr h="268530">
                <a:tc>
                  <a:txBody>
                    <a:bodyPr/>
                    <a:lstStyle/>
                    <a:p>
                      <a:pPr algn="just">
                        <a:spcAft>
                          <a:spcPts val="0"/>
                        </a:spcAft>
                      </a:pPr>
                      <a:r>
                        <a:rPr lang="en-GB" sz="1000">
                          <a:effectLst/>
                        </a:rPr>
                        <a:t>2014</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2</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3</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5</a:t>
                      </a:r>
                      <a:endParaRPr lang="en-NZ" sz="1100">
                        <a:effectLst/>
                        <a:latin typeface="Calibri"/>
                        <a:ea typeface="Calibri"/>
                        <a:cs typeface="Times New Roman"/>
                      </a:endParaRPr>
                    </a:p>
                  </a:txBody>
                  <a:tcPr marL="68580" marR="68580" marT="0" marB="0"/>
                </a:tc>
              </a:tr>
              <a:tr h="259341">
                <a:tc>
                  <a:txBody>
                    <a:bodyPr/>
                    <a:lstStyle/>
                    <a:p>
                      <a:pPr algn="just">
                        <a:spcAft>
                          <a:spcPts val="0"/>
                        </a:spcAft>
                      </a:pPr>
                      <a:r>
                        <a:rPr lang="en-GB" sz="1000">
                          <a:effectLst/>
                        </a:rPr>
                        <a:t>2015</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3</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2</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5</a:t>
                      </a:r>
                      <a:endParaRPr lang="en-NZ" sz="1100">
                        <a:effectLst/>
                        <a:latin typeface="Calibri"/>
                        <a:ea typeface="Calibri"/>
                        <a:cs typeface="Times New Roman"/>
                      </a:endParaRPr>
                    </a:p>
                  </a:txBody>
                  <a:tcPr marL="68580" marR="68580" marT="0" marB="0"/>
                </a:tc>
              </a:tr>
              <a:tr h="259341">
                <a:tc>
                  <a:txBody>
                    <a:bodyPr/>
                    <a:lstStyle/>
                    <a:p>
                      <a:pPr algn="just">
                        <a:spcAft>
                          <a:spcPts val="0"/>
                        </a:spcAft>
                      </a:pPr>
                      <a:r>
                        <a:rPr lang="en-GB" sz="1000" dirty="0" smtClean="0">
                          <a:effectLst/>
                        </a:rPr>
                        <a:t>2016 (May) </a:t>
                      </a:r>
                      <a:endParaRPr lang="en-NZ" sz="1100" dirty="0">
                        <a:effectLst/>
                        <a:latin typeface="Calibri"/>
                        <a:ea typeface="Calibri"/>
                        <a:cs typeface="Times New Roman"/>
                      </a:endParaRPr>
                    </a:p>
                  </a:txBody>
                  <a:tcPr marL="68580" marR="68580" marT="0" marB="0"/>
                </a:tc>
                <a:tc>
                  <a:txBody>
                    <a:bodyPr/>
                    <a:lstStyle/>
                    <a:p>
                      <a:pPr algn="just">
                        <a:spcAft>
                          <a:spcPts val="0"/>
                        </a:spcAft>
                      </a:pPr>
                      <a:r>
                        <a:rPr lang="en-GB" sz="1000">
                          <a:effectLst/>
                        </a:rPr>
                        <a:t>1</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a:effectLst/>
                        </a:rPr>
                        <a:t>0</a:t>
                      </a:r>
                      <a:endParaRPr lang="en-NZ" sz="1100">
                        <a:effectLst/>
                        <a:latin typeface="Calibri"/>
                        <a:ea typeface="Calibri"/>
                        <a:cs typeface="Times New Roman"/>
                      </a:endParaRPr>
                    </a:p>
                  </a:txBody>
                  <a:tcPr marL="68580" marR="68580" marT="0" marB="0"/>
                </a:tc>
                <a:tc>
                  <a:txBody>
                    <a:bodyPr/>
                    <a:lstStyle/>
                    <a:p>
                      <a:pPr algn="just">
                        <a:spcAft>
                          <a:spcPts val="0"/>
                        </a:spcAft>
                      </a:pPr>
                      <a:r>
                        <a:rPr lang="en-GB" sz="1000" dirty="0">
                          <a:effectLst/>
                        </a:rPr>
                        <a:t>1</a:t>
                      </a:r>
                      <a:endParaRPr lang="en-NZ" sz="1100" dirty="0">
                        <a:effectLst/>
                        <a:latin typeface="Calibri"/>
                        <a:ea typeface="Calibri"/>
                        <a:cs typeface="Times New Roman"/>
                      </a:endParaRPr>
                    </a:p>
                  </a:txBody>
                  <a:tcPr marL="68580" marR="68580" marT="0" marB="0"/>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484784"/>
            <a:ext cx="3619500" cy="819150"/>
          </a:xfrm>
          <a:prstGeom prst="rect">
            <a:avLst/>
          </a:prstGeom>
        </p:spPr>
      </p:pic>
    </p:spTree>
    <p:extLst>
      <p:ext uri="{BB962C8B-B14F-4D97-AF65-F5344CB8AC3E}">
        <p14:creationId xmlns:p14="http://schemas.microsoft.com/office/powerpoint/2010/main" val="1769686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i="1" dirty="0" smtClean="0">
                <a:solidFill>
                  <a:srgbClr val="FFC000"/>
                </a:solidFill>
              </a:rPr>
              <a:t>New </a:t>
            </a:r>
            <a:r>
              <a:rPr lang="en-NZ" b="1" i="1" dirty="0" err="1" smtClean="0">
                <a:solidFill>
                  <a:srgbClr val="FFC000"/>
                </a:solidFill>
              </a:rPr>
              <a:t>zealand</a:t>
            </a:r>
            <a:r>
              <a:rPr lang="en-NZ" b="1" i="1" dirty="0" smtClean="0">
                <a:solidFill>
                  <a:srgbClr val="FFC000"/>
                </a:solidFill>
              </a:rPr>
              <a:t> experience: empirical</a:t>
            </a:r>
            <a:endParaRPr lang="en-NZ" b="1" i="1" dirty="0">
              <a:solidFill>
                <a:srgbClr val="FFC000"/>
              </a:solidFill>
            </a:endParaRPr>
          </a:p>
        </p:txBody>
      </p:sp>
      <p:sp>
        <p:nvSpPr>
          <p:cNvPr id="3" name="Content Placeholder 2"/>
          <p:cNvSpPr>
            <a:spLocks noGrp="1"/>
          </p:cNvSpPr>
          <p:nvPr>
            <p:ph sz="quarter" idx="13"/>
          </p:nvPr>
        </p:nvSpPr>
        <p:spPr/>
        <p:txBody>
          <a:bodyPr/>
          <a:lstStyle/>
          <a:p>
            <a:r>
              <a:rPr lang="en-NZ" dirty="0" smtClean="0"/>
              <a:t>700 lawyers identifying as specialising in family, child, surrogacy or adoption law</a:t>
            </a:r>
            <a:r>
              <a:rPr lang="en-NZ" dirty="0"/>
              <a:t> </a:t>
            </a:r>
            <a:r>
              <a:rPr lang="en-NZ" dirty="0" smtClean="0"/>
              <a:t>on NZ Law Society website</a:t>
            </a:r>
          </a:p>
          <a:p>
            <a:r>
              <a:rPr lang="en-NZ" dirty="0" smtClean="0"/>
              <a:t>Approximately 150 responses (survey still open)</a:t>
            </a:r>
          </a:p>
          <a:p>
            <a:pPr marL="0" indent="0" algn="ctr">
              <a:buNone/>
            </a:pPr>
            <a:r>
              <a:rPr lang="en-US" sz="1800" dirty="0">
                <a:solidFill>
                  <a:srgbClr val="FFC000"/>
                </a:solidFill>
              </a:rPr>
              <a:t>Q2 - Have you had any inquiries in relation to surrogacy?</a:t>
            </a:r>
          </a:p>
          <a:p>
            <a:endParaRPr lang="en-NZ" dirty="0"/>
          </a:p>
          <a:p>
            <a:endParaRPr lang="en-NZ" dirty="0" smtClean="0"/>
          </a:p>
        </p:txBody>
      </p:sp>
      <p:pic>
        <p:nvPicPr>
          <p:cNvPr id="4" name="Object 2"/>
          <p:cNvPicPr>
            <a:picLocks noChangeAspect="1"/>
          </p:cNvPicPr>
          <p:nvPr/>
        </p:nvPicPr>
        <p:blipFill>
          <a:blip r:embed="rId2" cstate="print"/>
          <a:stretch>
            <a:fillRect/>
          </a:stretch>
        </p:blipFill>
        <p:spPr>
          <a:xfrm>
            <a:off x="1403648" y="3068960"/>
            <a:ext cx="6480720" cy="3024336"/>
          </a:xfrm>
          <a:prstGeom prst="rect">
            <a:avLst/>
          </a:prstGeom>
        </p:spPr>
      </p:pic>
    </p:spTree>
    <p:extLst>
      <p:ext uri="{BB962C8B-B14F-4D97-AF65-F5344CB8AC3E}">
        <p14:creationId xmlns:p14="http://schemas.microsoft.com/office/powerpoint/2010/main" val="2379454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50106"/>
          </a:xfrm>
        </p:spPr>
        <p:txBody>
          <a:bodyPr/>
          <a:lstStyle/>
          <a:p>
            <a:pPr algn="ctr"/>
            <a:r>
              <a:rPr lang="en-US" sz="1800" cap="none" dirty="0" smtClean="0"/>
              <a:t/>
            </a:r>
            <a:br>
              <a:rPr lang="en-US" sz="1800" cap="none" dirty="0" smtClean="0"/>
            </a:br>
            <a:r>
              <a:rPr lang="en-US" sz="1800" cap="none" dirty="0" smtClean="0"/>
              <a:t/>
            </a:r>
            <a:br>
              <a:rPr lang="en-US" sz="1800" cap="none" dirty="0" smtClean="0"/>
            </a:br>
            <a:r>
              <a:rPr lang="en-US" sz="1800" cap="none" dirty="0" smtClean="0"/>
              <a:t/>
            </a:r>
            <a:br>
              <a:rPr lang="en-US" sz="1800" cap="none" dirty="0" smtClean="0"/>
            </a:br>
            <a:r>
              <a:rPr lang="en-US" sz="2800" cap="none" dirty="0" smtClean="0"/>
              <a:t/>
            </a:r>
            <a:br>
              <a:rPr lang="en-US" sz="2800" cap="none" dirty="0" smtClean="0"/>
            </a:br>
            <a:r>
              <a:rPr lang="en-US" sz="2800" cap="none" dirty="0" smtClean="0"/>
              <a:t/>
            </a:r>
            <a:br>
              <a:rPr lang="en-US" sz="2800" cap="none" dirty="0" smtClean="0"/>
            </a:br>
            <a:r>
              <a:rPr lang="en-US" sz="2800" cap="none" dirty="0"/>
              <a:t/>
            </a:r>
            <a:br>
              <a:rPr lang="en-US" sz="2800" cap="none" dirty="0"/>
            </a:br>
            <a:r>
              <a:rPr lang="en-US" sz="2800" cap="none" dirty="0" smtClean="0"/>
              <a:t/>
            </a:r>
            <a:br>
              <a:rPr lang="en-US" sz="2800" cap="none" dirty="0" smtClean="0"/>
            </a:br>
            <a:r>
              <a:rPr lang="en-US" sz="2800" cap="none" dirty="0"/>
              <a:t/>
            </a:r>
            <a:br>
              <a:rPr lang="en-US" sz="2800" cap="none" dirty="0"/>
            </a:br>
            <a:r>
              <a:rPr lang="en-US" sz="2800" cap="none" dirty="0" smtClean="0"/>
              <a:t/>
            </a:r>
            <a:br>
              <a:rPr lang="en-US" sz="2800" cap="none" dirty="0" smtClean="0"/>
            </a:br>
            <a:r>
              <a:rPr lang="en-US" sz="2800" cap="none" dirty="0" smtClean="0"/>
              <a:t/>
            </a:r>
            <a:br>
              <a:rPr lang="en-US" sz="2800" cap="none" dirty="0" smtClean="0"/>
            </a:br>
            <a:r>
              <a:rPr lang="en-US" sz="2800" cap="none" dirty="0" smtClean="0"/>
              <a:t/>
            </a:r>
            <a:br>
              <a:rPr lang="en-US" sz="2800" cap="none" dirty="0" smtClean="0"/>
            </a:br>
            <a:r>
              <a:rPr lang="en-US" sz="2800" cap="none" dirty="0"/>
              <a:t/>
            </a:r>
            <a:br>
              <a:rPr lang="en-US" sz="2800" cap="none" dirty="0"/>
            </a:br>
            <a:r>
              <a:rPr lang="en-US" sz="2800" cap="none" dirty="0" smtClean="0"/>
              <a:t/>
            </a:r>
            <a:br>
              <a:rPr lang="en-US" sz="2800" cap="none" dirty="0" smtClean="0"/>
            </a:br>
            <a:r>
              <a:rPr lang="en-NZ" sz="2800" b="1" i="1" dirty="0" smtClean="0">
                <a:solidFill>
                  <a:srgbClr val="FFC000"/>
                </a:solidFill>
              </a:rPr>
              <a:t>New </a:t>
            </a:r>
            <a:r>
              <a:rPr lang="en-NZ" sz="2800" b="1" i="1" dirty="0" err="1">
                <a:solidFill>
                  <a:srgbClr val="FFC000"/>
                </a:solidFill>
              </a:rPr>
              <a:t>zealand</a:t>
            </a:r>
            <a:r>
              <a:rPr lang="en-NZ" sz="2800" b="1" i="1" dirty="0">
                <a:solidFill>
                  <a:srgbClr val="FFC000"/>
                </a:solidFill>
              </a:rPr>
              <a:t> experience: </a:t>
            </a:r>
            <a:r>
              <a:rPr lang="en-NZ" sz="2800" b="1" i="1" dirty="0" smtClean="0">
                <a:solidFill>
                  <a:srgbClr val="FFC000"/>
                </a:solidFill>
              </a:rPr>
              <a:t>empirical</a:t>
            </a:r>
            <a:endParaRPr lang="en-NZ" sz="2800" cap="none" dirty="0">
              <a:solidFill>
                <a:srgbClr val="FFC000"/>
              </a:solidFill>
            </a:endParaRPr>
          </a:p>
        </p:txBody>
      </p:sp>
      <p:pic>
        <p:nvPicPr>
          <p:cNvPr id="5" name="Object 2"/>
          <p:cNvPicPr>
            <a:picLocks noChangeAspect="1"/>
          </p:cNvPicPr>
          <p:nvPr/>
        </p:nvPicPr>
        <p:blipFill>
          <a:blip r:embed="rId2" cstate="print"/>
          <a:stretch>
            <a:fillRect/>
          </a:stretch>
        </p:blipFill>
        <p:spPr>
          <a:xfrm>
            <a:off x="573852" y="2060848"/>
            <a:ext cx="8000000" cy="4392488"/>
          </a:xfrm>
          <a:prstGeom prst="rect">
            <a:avLst/>
          </a:prstGeom>
        </p:spPr>
      </p:pic>
      <p:sp>
        <p:nvSpPr>
          <p:cNvPr id="6" name="Content Placeholder 5"/>
          <p:cNvSpPr>
            <a:spLocks noGrp="1"/>
          </p:cNvSpPr>
          <p:nvPr>
            <p:ph sz="quarter" idx="13"/>
          </p:nvPr>
        </p:nvSpPr>
        <p:spPr/>
        <p:txBody>
          <a:bodyPr/>
          <a:lstStyle/>
          <a:p>
            <a:r>
              <a:rPr lang="en-US" sz="1800" dirty="0">
                <a:solidFill>
                  <a:srgbClr val="FFC000"/>
                </a:solidFill>
              </a:rPr>
              <a:t>Approximately how many inquiries in relation to surrogacy have you had?</a:t>
            </a:r>
            <a:endParaRPr lang="en-NZ" dirty="0"/>
          </a:p>
        </p:txBody>
      </p:sp>
    </p:spTree>
    <p:extLst>
      <p:ext uri="{BB962C8B-B14F-4D97-AF65-F5344CB8AC3E}">
        <p14:creationId xmlns:p14="http://schemas.microsoft.com/office/powerpoint/2010/main" val="1157521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cap="none" dirty="0"/>
              <a:t/>
            </a:r>
            <a:br>
              <a:rPr lang="en-US" sz="2000" cap="none" dirty="0"/>
            </a:br>
            <a:r>
              <a:rPr lang="en-US" sz="2000" cap="none" dirty="0"/>
              <a:t/>
            </a:r>
            <a:br>
              <a:rPr lang="en-US" sz="2000" cap="none" dirty="0"/>
            </a:br>
            <a:r>
              <a:rPr lang="en-US" sz="2000" cap="none" dirty="0"/>
              <a:t/>
            </a:r>
            <a:br>
              <a:rPr lang="en-US" sz="2000" cap="none" dirty="0"/>
            </a:br>
            <a:r>
              <a:rPr lang="en-US" sz="3200" cap="none" dirty="0"/>
              <a:t/>
            </a:r>
            <a:br>
              <a:rPr lang="en-US" sz="3200" cap="none" dirty="0"/>
            </a:br>
            <a:r>
              <a:rPr lang="en-US" sz="3200" cap="none" dirty="0"/>
              <a:t/>
            </a:r>
            <a:br>
              <a:rPr lang="en-US" sz="3200" cap="none" dirty="0"/>
            </a:br>
            <a:r>
              <a:rPr lang="en-US" sz="3200" cap="none" dirty="0"/>
              <a:t/>
            </a:r>
            <a:br>
              <a:rPr lang="en-US" sz="3200" cap="none" dirty="0"/>
            </a:br>
            <a:r>
              <a:rPr lang="en-US" sz="3200" cap="none" dirty="0"/>
              <a:t/>
            </a:r>
            <a:br>
              <a:rPr lang="en-US" sz="3200" cap="none" dirty="0"/>
            </a:br>
            <a:r>
              <a:rPr lang="en-US" sz="3200" cap="none" dirty="0"/>
              <a:t/>
            </a:r>
            <a:br>
              <a:rPr lang="en-US" sz="3200" cap="none" dirty="0"/>
            </a:br>
            <a:r>
              <a:rPr lang="en-US" sz="3200" cap="none" dirty="0"/>
              <a:t/>
            </a:r>
            <a:br>
              <a:rPr lang="en-US" sz="3200" cap="none" dirty="0"/>
            </a:br>
            <a:r>
              <a:rPr lang="en-US" sz="3200" cap="none" dirty="0"/>
              <a:t/>
            </a:r>
            <a:br>
              <a:rPr lang="en-US" sz="3200" cap="none" dirty="0"/>
            </a:br>
            <a:r>
              <a:rPr lang="en-US" sz="3200" cap="none" dirty="0"/>
              <a:t/>
            </a:r>
            <a:br>
              <a:rPr lang="en-US" sz="3200" cap="none" dirty="0"/>
            </a:br>
            <a:r>
              <a:rPr lang="en-US" sz="3200" cap="none" dirty="0"/>
              <a:t/>
            </a:r>
            <a:br>
              <a:rPr lang="en-US" sz="3200" cap="none" dirty="0"/>
            </a:br>
            <a:r>
              <a:rPr lang="en-US" sz="3200" cap="none" dirty="0"/>
              <a:t/>
            </a:r>
            <a:br>
              <a:rPr lang="en-US" sz="3200" cap="none" dirty="0"/>
            </a:br>
            <a:r>
              <a:rPr lang="en-NZ" sz="3200" b="1" i="1" dirty="0">
                <a:solidFill>
                  <a:srgbClr val="FFC000"/>
                </a:solidFill>
              </a:rPr>
              <a:t>New </a:t>
            </a:r>
            <a:r>
              <a:rPr lang="en-NZ" sz="3200" b="1" i="1" dirty="0" err="1">
                <a:solidFill>
                  <a:srgbClr val="FFC000"/>
                </a:solidFill>
              </a:rPr>
              <a:t>zealand</a:t>
            </a:r>
            <a:r>
              <a:rPr lang="en-NZ" sz="3200" b="1" i="1" dirty="0">
                <a:solidFill>
                  <a:srgbClr val="FFC000"/>
                </a:solidFill>
              </a:rPr>
              <a:t> experience: empirical</a:t>
            </a:r>
            <a:endParaRPr lang="en-NZ" dirty="0"/>
          </a:p>
        </p:txBody>
      </p:sp>
      <p:graphicFrame>
        <p:nvGraphicFramePr>
          <p:cNvPr id="7" name="Chart 6"/>
          <p:cNvGraphicFramePr/>
          <p:nvPr>
            <p:extLst>
              <p:ext uri="{D42A27DB-BD31-4B8C-83A1-F6EECF244321}">
                <p14:modId xmlns:p14="http://schemas.microsoft.com/office/powerpoint/2010/main" val="355886561"/>
              </p:ext>
            </p:extLst>
          </p:nvPr>
        </p:nvGraphicFramePr>
        <p:xfrm>
          <a:off x="971600" y="1484784"/>
          <a:ext cx="6912768"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4302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1589</TotalTime>
  <Words>814</Words>
  <Application>Microsoft Office PowerPoint</Application>
  <PresentationFormat>On-screen Show (4:3)</PresentationFormat>
  <Paragraphs>277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Narrow</vt:lpstr>
      <vt:lpstr>Brill</vt:lpstr>
      <vt:lpstr>Calibri</vt:lpstr>
      <vt:lpstr>Times New Roman</vt:lpstr>
      <vt:lpstr>Wingdings</vt:lpstr>
      <vt:lpstr>Horizon</vt:lpstr>
      <vt:lpstr>SURROGACY:  IS NEW ZEALAND’S LAW IN  NEED OF REFORM?</vt:lpstr>
      <vt:lpstr>History of surrogacy regulation</vt:lpstr>
      <vt:lpstr>The phases of surrogacy regulation</vt:lpstr>
      <vt:lpstr>The new zealand experience: LEGISLATION</vt:lpstr>
      <vt:lpstr>The new zealand experience: ECART</vt:lpstr>
      <vt:lpstr>new zealand experience: ADOPTION APPLICATIONS</vt:lpstr>
      <vt:lpstr>New zealand experience: empirical</vt:lpstr>
      <vt:lpstr>             New zealand experience: empirical</vt:lpstr>
      <vt:lpstr>             New zealand experience: empirical</vt:lpstr>
      <vt:lpstr>             New zealand experience: empirical</vt:lpstr>
      <vt:lpstr>PowerPoint Presentation</vt:lpstr>
      <vt:lpstr>ALTRUISTIC OR COMMERCIAL SURROGACY?</vt:lpstr>
      <vt:lpstr>PowerPoint Presentation</vt:lpstr>
      <vt:lpstr>Criminal sanctions?</vt:lpstr>
      <vt:lpstr>PowerPoint Presentation</vt:lpstr>
      <vt:lpstr>PARENTAGE ?</vt:lpstr>
      <vt:lpstr>Advertising</vt:lpstr>
      <vt:lpstr>PowerPoint Presentation</vt:lpstr>
      <vt:lpstr>CONCLUSION</vt:lpstr>
    </vt:vector>
  </TitlesOfParts>
  <Company>University of Canterbury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SURROGACY: IS NEW ZEALAND’S LAW IN NEED OF REFORM?</dc:title>
  <dc:creator>Debra Wilson</dc:creator>
  <cp:lastModifiedBy>Isabel Ross</cp:lastModifiedBy>
  <cp:revision>17</cp:revision>
  <cp:lastPrinted>2017-02-02T03:14:17Z</cp:lastPrinted>
  <dcterms:created xsi:type="dcterms:W3CDTF">2017-02-01T21:26:57Z</dcterms:created>
  <dcterms:modified xsi:type="dcterms:W3CDTF">2017-02-28T22:50:22Z</dcterms:modified>
</cp:coreProperties>
</file>