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70" r:id="rId4"/>
    <p:sldId id="278" r:id="rId5"/>
    <p:sldId id="271" r:id="rId6"/>
    <p:sldId id="259" r:id="rId7"/>
    <p:sldId id="263" r:id="rId8"/>
    <p:sldId id="279" r:id="rId9"/>
    <p:sldId id="272" r:id="rId10"/>
    <p:sldId id="258" r:id="rId11"/>
    <p:sldId id="273" r:id="rId12"/>
    <p:sldId id="275" r:id="rId13"/>
    <p:sldId id="276" r:id="rId14"/>
    <p:sldId id="260" r:id="rId15"/>
    <p:sldId id="277" r:id="rId16"/>
    <p:sldId id="264" r:id="rId17"/>
    <p:sldId id="265" r:id="rId18"/>
    <p:sldId id="282" r:id="rId19"/>
    <p:sldId id="28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77"/>
  </p:normalViewPr>
  <p:slideViewPr>
    <p:cSldViewPr>
      <p:cViewPr varScale="1">
        <p:scale>
          <a:sx n="71" d="100"/>
          <a:sy n="71" d="100"/>
        </p:scale>
        <p:origin x="108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D6CAA5-F957-4B77-9215-CDFB014F0349}" type="datetimeFigureOut">
              <a:rPr lang="en-NZ" smtClean="0"/>
              <a:t>1/03/2017</a:t>
            </a:fld>
            <a:endParaRPr lang="en-N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5835EC-9E08-407E-A8FA-8F972C1DF621}" type="slidenum">
              <a:rPr lang="en-NZ" smtClean="0"/>
              <a:t>‹#›</a:t>
            </a:fld>
            <a:endParaRPr lang="en-NZ"/>
          </a:p>
        </p:txBody>
      </p:sp>
    </p:spTree>
    <p:extLst>
      <p:ext uri="{BB962C8B-B14F-4D97-AF65-F5344CB8AC3E}">
        <p14:creationId xmlns:p14="http://schemas.microsoft.com/office/powerpoint/2010/main" val="2054710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a:t>
            </a:r>
            <a:r>
              <a:rPr lang="en-US" baseline="0" dirty="0" smtClean="0"/>
              <a:t> the most part, we see couples prior to them being seen by a fertility provider and we make the referral to the PGD provider.  Ensure that couple understand their risk and all of their reproductive options.    Give overview of PGD process, discussion regarding success rates etc.  </a:t>
            </a:r>
          </a:p>
          <a:p>
            <a:r>
              <a:rPr lang="en-NZ" sz="1200" kern="1200" dirty="0" smtClean="0">
                <a:solidFill>
                  <a:schemeClr val="tx1"/>
                </a:solidFill>
                <a:effectLst/>
                <a:latin typeface="+mn-lt"/>
                <a:ea typeface="+mn-ea"/>
                <a:cs typeface="+mn-cs"/>
              </a:rPr>
              <a:t>We play a role in determining whether a condition is likely to result in the serious impairment of the future individual.  In this respect in our region we play a gatekeeper role in the flow of patients we decide are eligible for PGD.</a:t>
            </a:r>
            <a:endParaRPr lang="en-NZ" dirty="0"/>
          </a:p>
        </p:txBody>
      </p:sp>
      <p:sp>
        <p:nvSpPr>
          <p:cNvPr id="4" name="Slide Number Placeholder 3"/>
          <p:cNvSpPr>
            <a:spLocks noGrp="1"/>
          </p:cNvSpPr>
          <p:nvPr>
            <p:ph type="sldNum" sz="quarter" idx="10"/>
          </p:nvPr>
        </p:nvSpPr>
        <p:spPr/>
        <p:txBody>
          <a:bodyPr/>
          <a:lstStyle/>
          <a:p>
            <a:fld id="{6E5835EC-9E08-407E-A8FA-8F972C1DF621}" type="slidenum">
              <a:rPr lang="en-NZ" smtClean="0"/>
              <a:t>7</a:t>
            </a:fld>
            <a:endParaRPr lang="en-NZ"/>
          </a:p>
        </p:txBody>
      </p:sp>
    </p:spTree>
    <p:extLst>
      <p:ext uri="{BB962C8B-B14F-4D97-AF65-F5344CB8AC3E}">
        <p14:creationId xmlns:p14="http://schemas.microsoft.com/office/powerpoint/2010/main" val="3331232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sz="1200" kern="1200" dirty="0" smtClean="0">
                <a:solidFill>
                  <a:schemeClr val="tx1"/>
                </a:solidFill>
                <a:effectLst/>
                <a:latin typeface="+mn-lt"/>
                <a:ea typeface="+mn-ea"/>
                <a:cs typeface="+mn-cs"/>
              </a:rPr>
              <a:t>In NZ the determination of a serious disorder falls to clinicians – clinical geneticists and fertility specialists.  We often question whether this is best approach and wonder who is the best group to decide this?  The family ?, society?, an appointed committee?  In practice our discussions regarding the appropriateness of a condition for PGD generally take place at our weekly team meetings either prior to or after a couple have a consultation.  We have found over the years that our opinions/decisions might change based on who was present at the meeting depending on the stance different individuals take.  There</a:t>
            </a:r>
            <a:r>
              <a:rPr lang="en-NZ" sz="1200" kern="1200" baseline="0" dirty="0" smtClean="0">
                <a:solidFill>
                  <a:schemeClr val="tx1"/>
                </a:solidFill>
                <a:effectLst/>
                <a:latin typeface="+mn-lt"/>
                <a:ea typeface="+mn-ea"/>
                <a:cs typeface="+mn-cs"/>
              </a:rPr>
              <a:t> may also be regional differences in NZ with respect to what conditions get referred.  </a:t>
            </a:r>
            <a:r>
              <a:rPr lang="en-NZ" sz="1200" kern="1200" dirty="0" smtClean="0">
                <a:solidFill>
                  <a:schemeClr val="tx1"/>
                </a:solidFill>
                <a:effectLst/>
                <a:latin typeface="+mn-lt"/>
                <a:ea typeface="+mn-ea"/>
                <a:cs typeface="+mn-cs"/>
              </a:rPr>
              <a:t>Overall we feel that a more standardised approach would likely to be more transparent and fairer.</a:t>
            </a:r>
          </a:p>
          <a:p>
            <a:r>
              <a:rPr lang="en-NZ" sz="1200" kern="1200" dirty="0" smtClean="0">
                <a:solidFill>
                  <a:schemeClr val="tx1"/>
                </a:solidFill>
                <a:effectLst/>
                <a:latin typeface="+mn-lt"/>
                <a:ea typeface="+mn-ea"/>
                <a:cs typeface="+mn-cs"/>
              </a:rPr>
              <a:t>In some cases the decision is easy.  For conditions with a severe phenotype, congenital onset or associated with shortened lifespan, significant morbidity</a:t>
            </a:r>
          </a:p>
          <a:p>
            <a:r>
              <a:rPr lang="en-NZ" sz="1200" kern="1200" dirty="0" smtClean="0">
                <a:solidFill>
                  <a:schemeClr val="tx1"/>
                </a:solidFill>
                <a:effectLst/>
                <a:latin typeface="+mn-lt"/>
                <a:ea typeface="+mn-ea"/>
                <a:cs typeface="+mn-cs"/>
              </a:rPr>
              <a:t>The more difficult decisions often arise from conditions with a variable age of onset – childhood or adulthood, variable severity, variable penetrance meaning the proportion of those with the genotype who develop the phenotype and conditions that do not affect lifespan or intellect but affect quality of life or require </a:t>
            </a:r>
            <a:r>
              <a:rPr lang="en-NZ" sz="1200" kern="1200" dirty="0" err="1" smtClean="0">
                <a:solidFill>
                  <a:schemeClr val="tx1"/>
                </a:solidFill>
                <a:effectLst/>
                <a:latin typeface="+mn-lt"/>
                <a:ea typeface="+mn-ea"/>
                <a:cs typeface="+mn-cs"/>
              </a:rPr>
              <a:t>ongoing</a:t>
            </a:r>
            <a:r>
              <a:rPr lang="en-NZ" sz="1200" kern="1200" dirty="0" smtClean="0">
                <a:solidFill>
                  <a:schemeClr val="tx1"/>
                </a:solidFill>
                <a:effectLst/>
                <a:latin typeface="+mn-lt"/>
                <a:ea typeface="+mn-ea"/>
                <a:cs typeface="+mn-cs"/>
              </a:rPr>
              <a:t> treatment</a:t>
            </a:r>
          </a:p>
          <a:p>
            <a:endParaRPr lang="en-NZ" dirty="0"/>
          </a:p>
        </p:txBody>
      </p:sp>
      <p:sp>
        <p:nvSpPr>
          <p:cNvPr id="4" name="Slide Number Placeholder 3"/>
          <p:cNvSpPr>
            <a:spLocks noGrp="1"/>
          </p:cNvSpPr>
          <p:nvPr>
            <p:ph type="sldNum" sz="quarter" idx="10"/>
          </p:nvPr>
        </p:nvSpPr>
        <p:spPr/>
        <p:txBody>
          <a:bodyPr/>
          <a:lstStyle/>
          <a:p>
            <a:fld id="{6E5835EC-9E08-407E-A8FA-8F972C1DF621}" type="slidenum">
              <a:rPr lang="en-NZ" smtClean="0"/>
              <a:t>16</a:t>
            </a:fld>
            <a:endParaRPr lang="en-NZ"/>
          </a:p>
        </p:txBody>
      </p:sp>
    </p:spTree>
    <p:extLst>
      <p:ext uri="{BB962C8B-B14F-4D97-AF65-F5344CB8AC3E}">
        <p14:creationId xmlns:p14="http://schemas.microsoft.com/office/powerpoint/2010/main" val="1169173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sz="1200" kern="1200" dirty="0" smtClean="0">
                <a:solidFill>
                  <a:schemeClr val="tx1"/>
                </a:solidFill>
                <a:effectLst/>
                <a:latin typeface="+mn-lt"/>
                <a:ea typeface="+mn-ea"/>
                <a:cs typeface="+mn-cs"/>
              </a:rPr>
              <a:t>In the UK, the HFEA has compiled a list of conditions accepted for PGD as a result of an application process for individual conditions.  A condition can be submitted for assessment and the process is open to feedback from all sectors.  The list covers over 250 conditions so is quite extensive.  There are conditions on the list that we would not refer couples for PGD for in NZ.</a:t>
            </a:r>
          </a:p>
          <a:p>
            <a:r>
              <a:rPr lang="en-US" sz="1200" kern="1200" dirty="0" smtClean="0">
                <a:solidFill>
                  <a:schemeClr val="tx1"/>
                </a:solidFill>
                <a:effectLst/>
                <a:latin typeface="+mn-lt"/>
                <a:ea typeface="+mn-ea"/>
                <a:cs typeface="+mn-cs"/>
              </a:rPr>
              <a:t>?Role for similar in</a:t>
            </a:r>
            <a:r>
              <a:rPr lang="en-US" sz="1200" kern="1200" baseline="0" dirty="0" smtClean="0">
                <a:solidFill>
                  <a:schemeClr val="tx1"/>
                </a:solidFill>
                <a:effectLst/>
                <a:latin typeface="+mn-lt"/>
                <a:ea typeface="+mn-ea"/>
                <a:cs typeface="+mn-cs"/>
              </a:rPr>
              <a:t> NZ or perhaps national committee where difficult cases discussed</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6E5835EC-9E08-407E-A8FA-8F972C1DF621}" type="slidenum">
              <a:rPr lang="en-NZ" smtClean="0"/>
              <a:t>17</a:t>
            </a:fld>
            <a:endParaRPr lang="en-NZ"/>
          </a:p>
        </p:txBody>
      </p:sp>
    </p:spTree>
    <p:extLst>
      <p:ext uri="{BB962C8B-B14F-4D97-AF65-F5344CB8AC3E}">
        <p14:creationId xmlns:p14="http://schemas.microsoft.com/office/powerpoint/2010/main" val="2785484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NZ"/>
          </a:p>
        </p:txBody>
      </p:sp>
      <p:sp>
        <p:nvSpPr>
          <p:cNvPr id="4" name="Date Placeholder 3"/>
          <p:cNvSpPr>
            <a:spLocks noGrp="1"/>
          </p:cNvSpPr>
          <p:nvPr>
            <p:ph type="dt" sz="half" idx="10"/>
          </p:nvPr>
        </p:nvSpPr>
        <p:spPr/>
        <p:txBody>
          <a:bodyPr/>
          <a:lstStyle/>
          <a:p>
            <a:fld id="{3539A2F4-F052-404F-9FFF-381AD28F1E9D}" type="datetimeFigureOut">
              <a:rPr lang="en-NZ" smtClean="0">
                <a:solidFill>
                  <a:prstClr val="black">
                    <a:tint val="75000"/>
                  </a:prstClr>
                </a:solidFill>
              </a:rPr>
              <a:pPr/>
              <a:t>1/03/2017</a:t>
            </a:fld>
            <a:endParaRPr lang="en-NZ">
              <a:solidFill>
                <a:prstClr val="black">
                  <a:tint val="75000"/>
                </a:prstClr>
              </a:solidFill>
            </a:endParaRPr>
          </a:p>
        </p:txBody>
      </p:sp>
      <p:sp>
        <p:nvSpPr>
          <p:cNvPr id="5" name="Footer Placeholder 4"/>
          <p:cNvSpPr>
            <a:spLocks noGrp="1"/>
          </p:cNvSpPr>
          <p:nvPr>
            <p:ph type="ftr" sz="quarter" idx="11"/>
          </p:nvPr>
        </p:nvSpPr>
        <p:spPr/>
        <p:txBody>
          <a:bodyPr/>
          <a:lstStyle/>
          <a:p>
            <a:endParaRPr lang="en-NZ">
              <a:solidFill>
                <a:prstClr val="black">
                  <a:tint val="75000"/>
                </a:prstClr>
              </a:solidFill>
            </a:endParaRPr>
          </a:p>
        </p:txBody>
      </p:sp>
      <p:sp>
        <p:nvSpPr>
          <p:cNvPr id="6" name="Slide Number Placeholder 5"/>
          <p:cNvSpPr>
            <a:spLocks noGrp="1"/>
          </p:cNvSpPr>
          <p:nvPr>
            <p:ph type="sldNum" sz="quarter" idx="12"/>
          </p:nvPr>
        </p:nvSpPr>
        <p:spPr/>
        <p:txBody>
          <a:bodyPr/>
          <a:lstStyle/>
          <a:p>
            <a:fld id="{18135B00-C53E-4DB8-9C64-1FDE6A8EC396}" type="slidenum">
              <a:rPr lang="en-NZ" smtClean="0">
                <a:solidFill>
                  <a:prstClr val="black">
                    <a:tint val="75000"/>
                  </a:prstClr>
                </a:solidFill>
              </a:rPr>
              <a:pPr/>
              <a:t>‹#›</a:t>
            </a:fld>
            <a:endParaRPr lang="en-NZ">
              <a:solidFill>
                <a:prstClr val="black">
                  <a:tint val="75000"/>
                </a:prstClr>
              </a:solidFill>
            </a:endParaRPr>
          </a:p>
        </p:txBody>
      </p:sp>
    </p:spTree>
    <p:extLst>
      <p:ext uri="{BB962C8B-B14F-4D97-AF65-F5344CB8AC3E}">
        <p14:creationId xmlns:p14="http://schemas.microsoft.com/office/powerpoint/2010/main" val="1701105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3539A2F4-F052-404F-9FFF-381AD28F1E9D}" type="datetimeFigureOut">
              <a:rPr lang="en-NZ" smtClean="0">
                <a:solidFill>
                  <a:prstClr val="black">
                    <a:tint val="75000"/>
                  </a:prstClr>
                </a:solidFill>
              </a:rPr>
              <a:pPr/>
              <a:t>1/03/2017</a:t>
            </a:fld>
            <a:endParaRPr lang="en-NZ">
              <a:solidFill>
                <a:prstClr val="black">
                  <a:tint val="75000"/>
                </a:prstClr>
              </a:solidFill>
            </a:endParaRPr>
          </a:p>
        </p:txBody>
      </p:sp>
      <p:sp>
        <p:nvSpPr>
          <p:cNvPr id="5" name="Footer Placeholder 4"/>
          <p:cNvSpPr>
            <a:spLocks noGrp="1"/>
          </p:cNvSpPr>
          <p:nvPr>
            <p:ph type="ftr" sz="quarter" idx="11"/>
          </p:nvPr>
        </p:nvSpPr>
        <p:spPr/>
        <p:txBody>
          <a:bodyPr/>
          <a:lstStyle/>
          <a:p>
            <a:endParaRPr lang="en-NZ">
              <a:solidFill>
                <a:prstClr val="black">
                  <a:tint val="75000"/>
                </a:prstClr>
              </a:solidFill>
            </a:endParaRPr>
          </a:p>
        </p:txBody>
      </p:sp>
      <p:sp>
        <p:nvSpPr>
          <p:cNvPr id="6" name="Slide Number Placeholder 5"/>
          <p:cNvSpPr>
            <a:spLocks noGrp="1"/>
          </p:cNvSpPr>
          <p:nvPr>
            <p:ph type="sldNum" sz="quarter" idx="12"/>
          </p:nvPr>
        </p:nvSpPr>
        <p:spPr/>
        <p:txBody>
          <a:bodyPr/>
          <a:lstStyle/>
          <a:p>
            <a:fld id="{18135B00-C53E-4DB8-9C64-1FDE6A8EC396}" type="slidenum">
              <a:rPr lang="en-NZ" smtClean="0">
                <a:solidFill>
                  <a:prstClr val="black">
                    <a:tint val="75000"/>
                  </a:prstClr>
                </a:solidFill>
              </a:rPr>
              <a:pPr/>
              <a:t>‹#›</a:t>
            </a:fld>
            <a:endParaRPr lang="en-NZ">
              <a:solidFill>
                <a:prstClr val="black">
                  <a:tint val="75000"/>
                </a:prstClr>
              </a:solidFill>
            </a:endParaRPr>
          </a:p>
        </p:txBody>
      </p:sp>
    </p:spTree>
    <p:extLst>
      <p:ext uri="{BB962C8B-B14F-4D97-AF65-F5344CB8AC3E}">
        <p14:creationId xmlns:p14="http://schemas.microsoft.com/office/powerpoint/2010/main" val="3931209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3539A2F4-F052-404F-9FFF-381AD28F1E9D}" type="datetimeFigureOut">
              <a:rPr lang="en-NZ" smtClean="0">
                <a:solidFill>
                  <a:prstClr val="black">
                    <a:tint val="75000"/>
                  </a:prstClr>
                </a:solidFill>
              </a:rPr>
              <a:pPr/>
              <a:t>1/03/2017</a:t>
            </a:fld>
            <a:endParaRPr lang="en-NZ">
              <a:solidFill>
                <a:prstClr val="black">
                  <a:tint val="75000"/>
                </a:prstClr>
              </a:solidFill>
            </a:endParaRPr>
          </a:p>
        </p:txBody>
      </p:sp>
      <p:sp>
        <p:nvSpPr>
          <p:cNvPr id="5" name="Footer Placeholder 4"/>
          <p:cNvSpPr>
            <a:spLocks noGrp="1"/>
          </p:cNvSpPr>
          <p:nvPr>
            <p:ph type="ftr" sz="quarter" idx="11"/>
          </p:nvPr>
        </p:nvSpPr>
        <p:spPr/>
        <p:txBody>
          <a:bodyPr/>
          <a:lstStyle/>
          <a:p>
            <a:endParaRPr lang="en-NZ">
              <a:solidFill>
                <a:prstClr val="black">
                  <a:tint val="75000"/>
                </a:prstClr>
              </a:solidFill>
            </a:endParaRPr>
          </a:p>
        </p:txBody>
      </p:sp>
      <p:sp>
        <p:nvSpPr>
          <p:cNvPr id="6" name="Slide Number Placeholder 5"/>
          <p:cNvSpPr>
            <a:spLocks noGrp="1"/>
          </p:cNvSpPr>
          <p:nvPr>
            <p:ph type="sldNum" sz="quarter" idx="12"/>
          </p:nvPr>
        </p:nvSpPr>
        <p:spPr/>
        <p:txBody>
          <a:bodyPr/>
          <a:lstStyle/>
          <a:p>
            <a:fld id="{18135B00-C53E-4DB8-9C64-1FDE6A8EC396}" type="slidenum">
              <a:rPr lang="en-NZ" smtClean="0">
                <a:solidFill>
                  <a:prstClr val="black">
                    <a:tint val="75000"/>
                  </a:prstClr>
                </a:solidFill>
              </a:rPr>
              <a:pPr/>
              <a:t>‹#›</a:t>
            </a:fld>
            <a:endParaRPr lang="en-NZ">
              <a:solidFill>
                <a:prstClr val="black">
                  <a:tint val="75000"/>
                </a:prstClr>
              </a:solidFill>
            </a:endParaRPr>
          </a:p>
        </p:txBody>
      </p:sp>
    </p:spTree>
    <p:extLst>
      <p:ext uri="{BB962C8B-B14F-4D97-AF65-F5344CB8AC3E}">
        <p14:creationId xmlns:p14="http://schemas.microsoft.com/office/powerpoint/2010/main" val="2308293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3539A2F4-F052-404F-9FFF-381AD28F1E9D}" type="datetimeFigureOut">
              <a:rPr lang="en-NZ" smtClean="0">
                <a:solidFill>
                  <a:prstClr val="black">
                    <a:tint val="75000"/>
                  </a:prstClr>
                </a:solidFill>
              </a:rPr>
              <a:pPr/>
              <a:t>1/03/2017</a:t>
            </a:fld>
            <a:endParaRPr lang="en-NZ">
              <a:solidFill>
                <a:prstClr val="black">
                  <a:tint val="75000"/>
                </a:prstClr>
              </a:solidFill>
            </a:endParaRPr>
          </a:p>
        </p:txBody>
      </p:sp>
      <p:sp>
        <p:nvSpPr>
          <p:cNvPr id="5" name="Footer Placeholder 4"/>
          <p:cNvSpPr>
            <a:spLocks noGrp="1"/>
          </p:cNvSpPr>
          <p:nvPr>
            <p:ph type="ftr" sz="quarter" idx="11"/>
          </p:nvPr>
        </p:nvSpPr>
        <p:spPr/>
        <p:txBody>
          <a:bodyPr/>
          <a:lstStyle/>
          <a:p>
            <a:endParaRPr lang="en-NZ">
              <a:solidFill>
                <a:prstClr val="black">
                  <a:tint val="75000"/>
                </a:prstClr>
              </a:solidFill>
            </a:endParaRPr>
          </a:p>
        </p:txBody>
      </p:sp>
      <p:sp>
        <p:nvSpPr>
          <p:cNvPr id="6" name="Slide Number Placeholder 5"/>
          <p:cNvSpPr>
            <a:spLocks noGrp="1"/>
          </p:cNvSpPr>
          <p:nvPr>
            <p:ph type="sldNum" sz="quarter" idx="12"/>
          </p:nvPr>
        </p:nvSpPr>
        <p:spPr/>
        <p:txBody>
          <a:bodyPr/>
          <a:lstStyle/>
          <a:p>
            <a:fld id="{18135B00-C53E-4DB8-9C64-1FDE6A8EC396}" type="slidenum">
              <a:rPr lang="en-NZ" smtClean="0">
                <a:solidFill>
                  <a:prstClr val="black">
                    <a:tint val="75000"/>
                  </a:prstClr>
                </a:solidFill>
              </a:rPr>
              <a:pPr/>
              <a:t>‹#›</a:t>
            </a:fld>
            <a:endParaRPr lang="en-NZ">
              <a:solidFill>
                <a:prstClr val="black">
                  <a:tint val="75000"/>
                </a:prstClr>
              </a:solidFill>
            </a:endParaRPr>
          </a:p>
        </p:txBody>
      </p:sp>
    </p:spTree>
    <p:extLst>
      <p:ext uri="{BB962C8B-B14F-4D97-AF65-F5344CB8AC3E}">
        <p14:creationId xmlns:p14="http://schemas.microsoft.com/office/powerpoint/2010/main" val="2050978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39A2F4-F052-404F-9FFF-381AD28F1E9D}" type="datetimeFigureOut">
              <a:rPr lang="en-NZ" smtClean="0">
                <a:solidFill>
                  <a:prstClr val="black">
                    <a:tint val="75000"/>
                  </a:prstClr>
                </a:solidFill>
              </a:rPr>
              <a:pPr/>
              <a:t>1/03/2017</a:t>
            </a:fld>
            <a:endParaRPr lang="en-NZ">
              <a:solidFill>
                <a:prstClr val="black">
                  <a:tint val="75000"/>
                </a:prstClr>
              </a:solidFill>
            </a:endParaRPr>
          </a:p>
        </p:txBody>
      </p:sp>
      <p:sp>
        <p:nvSpPr>
          <p:cNvPr id="5" name="Footer Placeholder 4"/>
          <p:cNvSpPr>
            <a:spLocks noGrp="1"/>
          </p:cNvSpPr>
          <p:nvPr>
            <p:ph type="ftr" sz="quarter" idx="11"/>
          </p:nvPr>
        </p:nvSpPr>
        <p:spPr/>
        <p:txBody>
          <a:bodyPr/>
          <a:lstStyle/>
          <a:p>
            <a:endParaRPr lang="en-NZ">
              <a:solidFill>
                <a:prstClr val="black">
                  <a:tint val="75000"/>
                </a:prstClr>
              </a:solidFill>
            </a:endParaRPr>
          </a:p>
        </p:txBody>
      </p:sp>
      <p:sp>
        <p:nvSpPr>
          <p:cNvPr id="6" name="Slide Number Placeholder 5"/>
          <p:cNvSpPr>
            <a:spLocks noGrp="1"/>
          </p:cNvSpPr>
          <p:nvPr>
            <p:ph type="sldNum" sz="quarter" idx="12"/>
          </p:nvPr>
        </p:nvSpPr>
        <p:spPr/>
        <p:txBody>
          <a:bodyPr/>
          <a:lstStyle/>
          <a:p>
            <a:fld id="{18135B00-C53E-4DB8-9C64-1FDE6A8EC396}" type="slidenum">
              <a:rPr lang="en-NZ" smtClean="0">
                <a:solidFill>
                  <a:prstClr val="black">
                    <a:tint val="75000"/>
                  </a:prstClr>
                </a:solidFill>
              </a:rPr>
              <a:pPr/>
              <a:t>‹#›</a:t>
            </a:fld>
            <a:endParaRPr lang="en-NZ">
              <a:solidFill>
                <a:prstClr val="black">
                  <a:tint val="75000"/>
                </a:prstClr>
              </a:solidFill>
            </a:endParaRPr>
          </a:p>
        </p:txBody>
      </p:sp>
    </p:spTree>
    <p:extLst>
      <p:ext uri="{BB962C8B-B14F-4D97-AF65-F5344CB8AC3E}">
        <p14:creationId xmlns:p14="http://schemas.microsoft.com/office/powerpoint/2010/main" val="2227855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p:cNvSpPr>
            <a:spLocks noGrp="1"/>
          </p:cNvSpPr>
          <p:nvPr>
            <p:ph type="dt" sz="half" idx="10"/>
          </p:nvPr>
        </p:nvSpPr>
        <p:spPr/>
        <p:txBody>
          <a:bodyPr/>
          <a:lstStyle/>
          <a:p>
            <a:fld id="{3539A2F4-F052-404F-9FFF-381AD28F1E9D}" type="datetimeFigureOut">
              <a:rPr lang="en-NZ" smtClean="0">
                <a:solidFill>
                  <a:prstClr val="black">
                    <a:tint val="75000"/>
                  </a:prstClr>
                </a:solidFill>
              </a:rPr>
              <a:pPr/>
              <a:t>1/03/2017</a:t>
            </a:fld>
            <a:endParaRPr lang="en-NZ">
              <a:solidFill>
                <a:prstClr val="black">
                  <a:tint val="75000"/>
                </a:prstClr>
              </a:solidFill>
            </a:endParaRPr>
          </a:p>
        </p:txBody>
      </p:sp>
      <p:sp>
        <p:nvSpPr>
          <p:cNvPr id="6" name="Footer Placeholder 5"/>
          <p:cNvSpPr>
            <a:spLocks noGrp="1"/>
          </p:cNvSpPr>
          <p:nvPr>
            <p:ph type="ftr" sz="quarter" idx="11"/>
          </p:nvPr>
        </p:nvSpPr>
        <p:spPr/>
        <p:txBody>
          <a:bodyPr/>
          <a:lstStyle/>
          <a:p>
            <a:endParaRPr lang="en-NZ">
              <a:solidFill>
                <a:prstClr val="black">
                  <a:tint val="75000"/>
                </a:prstClr>
              </a:solidFill>
            </a:endParaRPr>
          </a:p>
        </p:txBody>
      </p:sp>
      <p:sp>
        <p:nvSpPr>
          <p:cNvPr id="7" name="Slide Number Placeholder 6"/>
          <p:cNvSpPr>
            <a:spLocks noGrp="1"/>
          </p:cNvSpPr>
          <p:nvPr>
            <p:ph type="sldNum" sz="quarter" idx="12"/>
          </p:nvPr>
        </p:nvSpPr>
        <p:spPr/>
        <p:txBody>
          <a:bodyPr/>
          <a:lstStyle/>
          <a:p>
            <a:fld id="{18135B00-C53E-4DB8-9C64-1FDE6A8EC396}" type="slidenum">
              <a:rPr lang="en-NZ" smtClean="0">
                <a:solidFill>
                  <a:prstClr val="black">
                    <a:tint val="75000"/>
                  </a:prstClr>
                </a:solidFill>
              </a:rPr>
              <a:pPr/>
              <a:t>‹#›</a:t>
            </a:fld>
            <a:endParaRPr lang="en-NZ">
              <a:solidFill>
                <a:prstClr val="black">
                  <a:tint val="75000"/>
                </a:prstClr>
              </a:solidFill>
            </a:endParaRPr>
          </a:p>
        </p:txBody>
      </p:sp>
    </p:spTree>
    <p:extLst>
      <p:ext uri="{BB962C8B-B14F-4D97-AF65-F5344CB8AC3E}">
        <p14:creationId xmlns:p14="http://schemas.microsoft.com/office/powerpoint/2010/main" val="3418314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p:cNvSpPr>
            <a:spLocks noGrp="1"/>
          </p:cNvSpPr>
          <p:nvPr>
            <p:ph type="dt" sz="half" idx="10"/>
          </p:nvPr>
        </p:nvSpPr>
        <p:spPr/>
        <p:txBody>
          <a:bodyPr/>
          <a:lstStyle/>
          <a:p>
            <a:fld id="{3539A2F4-F052-404F-9FFF-381AD28F1E9D}" type="datetimeFigureOut">
              <a:rPr lang="en-NZ" smtClean="0">
                <a:solidFill>
                  <a:prstClr val="black">
                    <a:tint val="75000"/>
                  </a:prstClr>
                </a:solidFill>
              </a:rPr>
              <a:pPr/>
              <a:t>1/03/2017</a:t>
            </a:fld>
            <a:endParaRPr lang="en-NZ">
              <a:solidFill>
                <a:prstClr val="black">
                  <a:tint val="75000"/>
                </a:prstClr>
              </a:solidFill>
            </a:endParaRPr>
          </a:p>
        </p:txBody>
      </p:sp>
      <p:sp>
        <p:nvSpPr>
          <p:cNvPr id="8" name="Footer Placeholder 7"/>
          <p:cNvSpPr>
            <a:spLocks noGrp="1"/>
          </p:cNvSpPr>
          <p:nvPr>
            <p:ph type="ftr" sz="quarter" idx="11"/>
          </p:nvPr>
        </p:nvSpPr>
        <p:spPr/>
        <p:txBody>
          <a:bodyPr/>
          <a:lstStyle/>
          <a:p>
            <a:endParaRPr lang="en-NZ">
              <a:solidFill>
                <a:prstClr val="black">
                  <a:tint val="75000"/>
                </a:prstClr>
              </a:solidFill>
            </a:endParaRPr>
          </a:p>
        </p:txBody>
      </p:sp>
      <p:sp>
        <p:nvSpPr>
          <p:cNvPr id="9" name="Slide Number Placeholder 8"/>
          <p:cNvSpPr>
            <a:spLocks noGrp="1"/>
          </p:cNvSpPr>
          <p:nvPr>
            <p:ph type="sldNum" sz="quarter" idx="12"/>
          </p:nvPr>
        </p:nvSpPr>
        <p:spPr/>
        <p:txBody>
          <a:bodyPr/>
          <a:lstStyle/>
          <a:p>
            <a:fld id="{18135B00-C53E-4DB8-9C64-1FDE6A8EC396}" type="slidenum">
              <a:rPr lang="en-NZ" smtClean="0">
                <a:solidFill>
                  <a:prstClr val="black">
                    <a:tint val="75000"/>
                  </a:prstClr>
                </a:solidFill>
              </a:rPr>
              <a:pPr/>
              <a:t>‹#›</a:t>
            </a:fld>
            <a:endParaRPr lang="en-NZ">
              <a:solidFill>
                <a:prstClr val="black">
                  <a:tint val="75000"/>
                </a:prstClr>
              </a:solidFill>
            </a:endParaRPr>
          </a:p>
        </p:txBody>
      </p:sp>
    </p:spTree>
    <p:extLst>
      <p:ext uri="{BB962C8B-B14F-4D97-AF65-F5344CB8AC3E}">
        <p14:creationId xmlns:p14="http://schemas.microsoft.com/office/powerpoint/2010/main" val="2205260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Date Placeholder 2"/>
          <p:cNvSpPr>
            <a:spLocks noGrp="1"/>
          </p:cNvSpPr>
          <p:nvPr>
            <p:ph type="dt" sz="half" idx="10"/>
          </p:nvPr>
        </p:nvSpPr>
        <p:spPr/>
        <p:txBody>
          <a:bodyPr/>
          <a:lstStyle/>
          <a:p>
            <a:fld id="{3539A2F4-F052-404F-9FFF-381AD28F1E9D}" type="datetimeFigureOut">
              <a:rPr lang="en-NZ" smtClean="0">
                <a:solidFill>
                  <a:prstClr val="black">
                    <a:tint val="75000"/>
                  </a:prstClr>
                </a:solidFill>
              </a:rPr>
              <a:pPr/>
              <a:t>1/03/2017</a:t>
            </a:fld>
            <a:endParaRPr lang="en-NZ">
              <a:solidFill>
                <a:prstClr val="black">
                  <a:tint val="75000"/>
                </a:prstClr>
              </a:solidFill>
            </a:endParaRPr>
          </a:p>
        </p:txBody>
      </p:sp>
      <p:sp>
        <p:nvSpPr>
          <p:cNvPr id="4" name="Footer Placeholder 3"/>
          <p:cNvSpPr>
            <a:spLocks noGrp="1"/>
          </p:cNvSpPr>
          <p:nvPr>
            <p:ph type="ftr" sz="quarter" idx="11"/>
          </p:nvPr>
        </p:nvSpPr>
        <p:spPr/>
        <p:txBody>
          <a:bodyPr/>
          <a:lstStyle/>
          <a:p>
            <a:endParaRPr lang="en-NZ">
              <a:solidFill>
                <a:prstClr val="black">
                  <a:tint val="75000"/>
                </a:prstClr>
              </a:solidFill>
            </a:endParaRPr>
          </a:p>
        </p:txBody>
      </p:sp>
      <p:sp>
        <p:nvSpPr>
          <p:cNvPr id="5" name="Slide Number Placeholder 4"/>
          <p:cNvSpPr>
            <a:spLocks noGrp="1"/>
          </p:cNvSpPr>
          <p:nvPr>
            <p:ph type="sldNum" sz="quarter" idx="12"/>
          </p:nvPr>
        </p:nvSpPr>
        <p:spPr/>
        <p:txBody>
          <a:bodyPr/>
          <a:lstStyle/>
          <a:p>
            <a:fld id="{18135B00-C53E-4DB8-9C64-1FDE6A8EC396}" type="slidenum">
              <a:rPr lang="en-NZ" smtClean="0">
                <a:solidFill>
                  <a:prstClr val="black">
                    <a:tint val="75000"/>
                  </a:prstClr>
                </a:solidFill>
              </a:rPr>
              <a:pPr/>
              <a:t>‹#›</a:t>
            </a:fld>
            <a:endParaRPr lang="en-NZ">
              <a:solidFill>
                <a:prstClr val="black">
                  <a:tint val="75000"/>
                </a:prstClr>
              </a:solidFill>
            </a:endParaRPr>
          </a:p>
        </p:txBody>
      </p:sp>
    </p:spTree>
    <p:extLst>
      <p:ext uri="{BB962C8B-B14F-4D97-AF65-F5344CB8AC3E}">
        <p14:creationId xmlns:p14="http://schemas.microsoft.com/office/powerpoint/2010/main" val="3344162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39A2F4-F052-404F-9FFF-381AD28F1E9D}" type="datetimeFigureOut">
              <a:rPr lang="en-NZ" smtClean="0">
                <a:solidFill>
                  <a:prstClr val="black">
                    <a:tint val="75000"/>
                  </a:prstClr>
                </a:solidFill>
              </a:rPr>
              <a:pPr/>
              <a:t>1/03/2017</a:t>
            </a:fld>
            <a:endParaRPr lang="en-NZ">
              <a:solidFill>
                <a:prstClr val="black">
                  <a:tint val="75000"/>
                </a:prstClr>
              </a:solidFill>
            </a:endParaRPr>
          </a:p>
        </p:txBody>
      </p:sp>
      <p:sp>
        <p:nvSpPr>
          <p:cNvPr id="3" name="Footer Placeholder 2"/>
          <p:cNvSpPr>
            <a:spLocks noGrp="1"/>
          </p:cNvSpPr>
          <p:nvPr>
            <p:ph type="ftr" sz="quarter" idx="11"/>
          </p:nvPr>
        </p:nvSpPr>
        <p:spPr/>
        <p:txBody>
          <a:bodyPr/>
          <a:lstStyle/>
          <a:p>
            <a:endParaRPr lang="en-NZ">
              <a:solidFill>
                <a:prstClr val="black">
                  <a:tint val="75000"/>
                </a:prstClr>
              </a:solidFill>
            </a:endParaRPr>
          </a:p>
        </p:txBody>
      </p:sp>
      <p:sp>
        <p:nvSpPr>
          <p:cNvPr id="4" name="Slide Number Placeholder 3"/>
          <p:cNvSpPr>
            <a:spLocks noGrp="1"/>
          </p:cNvSpPr>
          <p:nvPr>
            <p:ph type="sldNum" sz="quarter" idx="12"/>
          </p:nvPr>
        </p:nvSpPr>
        <p:spPr/>
        <p:txBody>
          <a:bodyPr/>
          <a:lstStyle/>
          <a:p>
            <a:fld id="{18135B00-C53E-4DB8-9C64-1FDE6A8EC396}" type="slidenum">
              <a:rPr lang="en-NZ" smtClean="0">
                <a:solidFill>
                  <a:prstClr val="black">
                    <a:tint val="75000"/>
                  </a:prstClr>
                </a:solidFill>
              </a:rPr>
              <a:pPr/>
              <a:t>‹#›</a:t>
            </a:fld>
            <a:endParaRPr lang="en-NZ">
              <a:solidFill>
                <a:prstClr val="black">
                  <a:tint val="75000"/>
                </a:prstClr>
              </a:solidFill>
            </a:endParaRPr>
          </a:p>
        </p:txBody>
      </p:sp>
    </p:spTree>
    <p:extLst>
      <p:ext uri="{BB962C8B-B14F-4D97-AF65-F5344CB8AC3E}">
        <p14:creationId xmlns:p14="http://schemas.microsoft.com/office/powerpoint/2010/main" val="3953887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39A2F4-F052-404F-9FFF-381AD28F1E9D}" type="datetimeFigureOut">
              <a:rPr lang="en-NZ" smtClean="0">
                <a:solidFill>
                  <a:prstClr val="black">
                    <a:tint val="75000"/>
                  </a:prstClr>
                </a:solidFill>
              </a:rPr>
              <a:pPr/>
              <a:t>1/03/2017</a:t>
            </a:fld>
            <a:endParaRPr lang="en-NZ">
              <a:solidFill>
                <a:prstClr val="black">
                  <a:tint val="75000"/>
                </a:prstClr>
              </a:solidFill>
            </a:endParaRPr>
          </a:p>
        </p:txBody>
      </p:sp>
      <p:sp>
        <p:nvSpPr>
          <p:cNvPr id="6" name="Footer Placeholder 5"/>
          <p:cNvSpPr>
            <a:spLocks noGrp="1"/>
          </p:cNvSpPr>
          <p:nvPr>
            <p:ph type="ftr" sz="quarter" idx="11"/>
          </p:nvPr>
        </p:nvSpPr>
        <p:spPr/>
        <p:txBody>
          <a:bodyPr/>
          <a:lstStyle/>
          <a:p>
            <a:endParaRPr lang="en-NZ">
              <a:solidFill>
                <a:prstClr val="black">
                  <a:tint val="75000"/>
                </a:prstClr>
              </a:solidFill>
            </a:endParaRPr>
          </a:p>
        </p:txBody>
      </p:sp>
      <p:sp>
        <p:nvSpPr>
          <p:cNvPr id="7" name="Slide Number Placeholder 6"/>
          <p:cNvSpPr>
            <a:spLocks noGrp="1"/>
          </p:cNvSpPr>
          <p:nvPr>
            <p:ph type="sldNum" sz="quarter" idx="12"/>
          </p:nvPr>
        </p:nvSpPr>
        <p:spPr/>
        <p:txBody>
          <a:bodyPr/>
          <a:lstStyle/>
          <a:p>
            <a:fld id="{18135B00-C53E-4DB8-9C64-1FDE6A8EC396}" type="slidenum">
              <a:rPr lang="en-NZ" smtClean="0">
                <a:solidFill>
                  <a:prstClr val="black">
                    <a:tint val="75000"/>
                  </a:prstClr>
                </a:solidFill>
              </a:rPr>
              <a:pPr/>
              <a:t>‹#›</a:t>
            </a:fld>
            <a:endParaRPr lang="en-NZ">
              <a:solidFill>
                <a:prstClr val="black">
                  <a:tint val="75000"/>
                </a:prstClr>
              </a:solidFill>
            </a:endParaRPr>
          </a:p>
        </p:txBody>
      </p:sp>
    </p:spTree>
    <p:extLst>
      <p:ext uri="{BB962C8B-B14F-4D97-AF65-F5344CB8AC3E}">
        <p14:creationId xmlns:p14="http://schemas.microsoft.com/office/powerpoint/2010/main" val="2971291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39A2F4-F052-404F-9FFF-381AD28F1E9D}" type="datetimeFigureOut">
              <a:rPr lang="en-NZ" smtClean="0">
                <a:solidFill>
                  <a:prstClr val="black">
                    <a:tint val="75000"/>
                  </a:prstClr>
                </a:solidFill>
              </a:rPr>
              <a:pPr/>
              <a:t>1/03/2017</a:t>
            </a:fld>
            <a:endParaRPr lang="en-NZ">
              <a:solidFill>
                <a:prstClr val="black">
                  <a:tint val="75000"/>
                </a:prstClr>
              </a:solidFill>
            </a:endParaRPr>
          </a:p>
        </p:txBody>
      </p:sp>
      <p:sp>
        <p:nvSpPr>
          <p:cNvPr id="6" name="Footer Placeholder 5"/>
          <p:cNvSpPr>
            <a:spLocks noGrp="1"/>
          </p:cNvSpPr>
          <p:nvPr>
            <p:ph type="ftr" sz="quarter" idx="11"/>
          </p:nvPr>
        </p:nvSpPr>
        <p:spPr/>
        <p:txBody>
          <a:bodyPr/>
          <a:lstStyle/>
          <a:p>
            <a:endParaRPr lang="en-NZ">
              <a:solidFill>
                <a:prstClr val="black">
                  <a:tint val="75000"/>
                </a:prstClr>
              </a:solidFill>
            </a:endParaRPr>
          </a:p>
        </p:txBody>
      </p:sp>
      <p:sp>
        <p:nvSpPr>
          <p:cNvPr id="7" name="Slide Number Placeholder 6"/>
          <p:cNvSpPr>
            <a:spLocks noGrp="1"/>
          </p:cNvSpPr>
          <p:nvPr>
            <p:ph type="sldNum" sz="quarter" idx="12"/>
          </p:nvPr>
        </p:nvSpPr>
        <p:spPr/>
        <p:txBody>
          <a:bodyPr/>
          <a:lstStyle/>
          <a:p>
            <a:fld id="{18135B00-C53E-4DB8-9C64-1FDE6A8EC396}" type="slidenum">
              <a:rPr lang="en-NZ" smtClean="0">
                <a:solidFill>
                  <a:prstClr val="black">
                    <a:tint val="75000"/>
                  </a:prstClr>
                </a:solidFill>
              </a:rPr>
              <a:pPr/>
              <a:t>‹#›</a:t>
            </a:fld>
            <a:endParaRPr lang="en-NZ">
              <a:solidFill>
                <a:prstClr val="black">
                  <a:tint val="75000"/>
                </a:prstClr>
              </a:solidFill>
            </a:endParaRPr>
          </a:p>
        </p:txBody>
      </p:sp>
    </p:spTree>
    <p:extLst>
      <p:ext uri="{BB962C8B-B14F-4D97-AF65-F5344CB8AC3E}">
        <p14:creationId xmlns:p14="http://schemas.microsoft.com/office/powerpoint/2010/main" val="1016258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8000"/>
            <a:lum/>
          </a:blip>
          <a:srcRect/>
          <a:stretch>
            <a:fillRect l="10000" r="1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39A2F4-F052-404F-9FFF-381AD28F1E9D}" type="datetimeFigureOut">
              <a:rPr lang="en-NZ" smtClean="0">
                <a:solidFill>
                  <a:prstClr val="black">
                    <a:tint val="75000"/>
                  </a:prstClr>
                </a:solidFill>
              </a:rPr>
              <a:pPr/>
              <a:t>1/03/2017</a:t>
            </a:fld>
            <a:endParaRPr lang="en-NZ">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135B00-C53E-4DB8-9C64-1FDE6A8EC396}" type="slidenum">
              <a:rPr lang="en-NZ" smtClean="0">
                <a:solidFill>
                  <a:prstClr val="black">
                    <a:tint val="75000"/>
                  </a:prstClr>
                </a:solidFill>
              </a:rPr>
              <a:pPr/>
              <a:t>‹#›</a:t>
            </a:fld>
            <a:endParaRPr lang="en-NZ">
              <a:solidFill>
                <a:prstClr val="black">
                  <a:tint val="75000"/>
                </a:prstClr>
              </a:solidFill>
            </a:endParaRPr>
          </a:p>
        </p:txBody>
      </p:sp>
    </p:spTree>
    <p:extLst>
      <p:ext uri="{BB962C8B-B14F-4D97-AF65-F5344CB8AC3E}">
        <p14:creationId xmlns:p14="http://schemas.microsoft.com/office/powerpoint/2010/main" val="10260728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guide.hfea.gov.uk/pgd/"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counsyl.com/" TargetMode="External"/><Relationship Id="rId2" Type="http://schemas.openxmlformats.org/officeDocument/2006/relationships/hyperlink" Target="https://www.vcgs.org.au/tests/prepai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Genetic screening in NZ fertility clinics	</a:t>
            </a:r>
            <a:endParaRPr lang="en-NZ" dirty="0"/>
          </a:p>
        </p:txBody>
      </p:sp>
      <p:sp>
        <p:nvSpPr>
          <p:cNvPr id="3" name="Subtitle 2"/>
          <p:cNvSpPr>
            <a:spLocks noGrp="1"/>
          </p:cNvSpPr>
          <p:nvPr>
            <p:ph type="subTitle" idx="1"/>
          </p:nvPr>
        </p:nvSpPr>
        <p:spPr/>
        <p:txBody>
          <a:bodyPr>
            <a:normAutofit fontScale="92500" lnSpcReduction="20000"/>
          </a:bodyPr>
          <a:lstStyle/>
          <a:p>
            <a:r>
              <a:rPr lang="en-US" dirty="0" err="1" smtClean="0"/>
              <a:t>Dr</a:t>
            </a:r>
            <a:r>
              <a:rPr lang="en-US" dirty="0" smtClean="0"/>
              <a:t> Juliet Taylor</a:t>
            </a:r>
          </a:p>
          <a:p>
            <a:r>
              <a:rPr lang="en-US" dirty="0" smtClean="0"/>
              <a:t>Clinical geneticist</a:t>
            </a:r>
          </a:p>
          <a:p>
            <a:r>
              <a:rPr lang="en-US" dirty="0" smtClean="0"/>
              <a:t>Genetic Health Service New Zealand (Northern Hub)</a:t>
            </a:r>
            <a:endParaRPr lang="en-NZ" dirty="0"/>
          </a:p>
        </p:txBody>
      </p:sp>
    </p:spTree>
    <p:extLst>
      <p:ext uri="{BB962C8B-B14F-4D97-AF65-F5344CB8AC3E}">
        <p14:creationId xmlns:p14="http://schemas.microsoft.com/office/powerpoint/2010/main" val="39325800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Pre-implantation genetic screening (PGS)</a:t>
            </a:r>
            <a:endParaRPr lang="en-NZ" dirty="0"/>
          </a:p>
        </p:txBody>
      </p:sp>
      <p:sp>
        <p:nvSpPr>
          <p:cNvPr id="3" name="Content Placeholder 2"/>
          <p:cNvSpPr>
            <a:spLocks noGrp="1"/>
          </p:cNvSpPr>
          <p:nvPr>
            <p:ph idx="1"/>
          </p:nvPr>
        </p:nvSpPr>
        <p:spPr/>
        <p:txBody>
          <a:bodyPr>
            <a:normAutofit fontScale="92500" lnSpcReduction="20000"/>
          </a:bodyPr>
          <a:lstStyle/>
          <a:p>
            <a:pPr lvl="0"/>
            <a:r>
              <a:rPr lang="en-US" dirty="0" smtClean="0"/>
              <a:t>Screening for large chromosomal imbalances (implantation failure, early miscarriage, viable </a:t>
            </a:r>
            <a:r>
              <a:rPr lang="en-US" dirty="0" err="1" smtClean="0"/>
              <a:t>trisomies</a:t>
            </a:r>
            <a:r>
              <a:rPr lang="en-US" dirty="0" smtClean="0"/>
              <a:t> e.g. T21) </a:t>
            </a:r>
          </a:p>
          <a:p>
            <a:pPr lvl="0"/>
            <a:r>
              <a:rPr lang="en-NZ" dirty="0" smtClean="0"/>
              <a:t>Who is being offered this technology?</a:t>
            </a:r>
          </a:p>
          <a:p>
            <a:pPr lvl="1"/>
            <a:r>
              <a:rPr lang="en-US" dirty="0" smtClean="0"/>
              <a:t>Recurrent pregnancy loss</a:t>
            </a:r>
          </a:p>
          <a:p>
            <a:pPr lvl="1"/>
            <a:r>
              <a:rPr lang="en-US" dirty="0" smtClean="0"/>
              <a:t>Recurrent implantation failure</a:t>
            </a:r>
          </a:p>
          <a:p>
            <a:pPr lvl="1"/>
            <a:r>
              <a:rPr lang="en-US" dirty="0" smtClean="0"/>
              <a:t>Advanced maternal age</a:t>
            </a:r>
          </a:p>
          <a:p>
            <a:pPr lvl="1"/>
            <a:r>
              <a:rPr lang="en-US" dirty="0" smtClean="0"/>
              <a:t>?Everyone</a:t>
            </a:r>
            <a:endParaRPr lang="en-NZ" dirty="0" smtClean="0"/>
          </a:p>
          <a:p>
            <a:pPr lvl="0"/>
            <a:r>
              <a:rPr lang="en-US" dirty="0" smtClean="0"/>
              <a:t>What is the evidence to support use of PGS?</a:t>
            </a:r>
          </a:p>
          <a:p>
            <a:pPr lvl="0"/>
            <a:r>
              <a:rPr lang="en-US" dirty="0" smtClean="0"/>
              <a:t>Not currently covered in public system but offered by private fertility providers</a:t>
            </a:r>
          </a:p>
          <a:p>
            <a:pPr marL="0" indent="0">
              <a:buNone/>
            </a:pPr>
            <a:endParaRPr lang="en-NZ" dirty="0"/>
          </a:p>
        </p:txBody>
      </p:sp>
    </p:spTree>
    <p:extLst>
      <p:ext uri="{BB962C8B-B14F-4D97-AF65-F5344CB8AC3E}">
        <p14:creationId xmlns:p14="http://schemas.microsoft.com/office/powerpoint/2010/main" val="41283617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normAutofit fontScale="90000"/>
          </a:bodyPr>
          <a:lstStyle/>
          <a:p>
            <a:pPr eaLnBrk="1" hangingPunct="1">
              <a:defRPr/>
            </a:pPr>
            <a:r>
              <a:rPr lang="en-NZ" altLang="en-US" sz="4000" dirty="0"/>
              <a:t/>
            </a:r>
            <a:br>
              <a:rPr lang="en-NZ" altLang="en-US" sz="4000" dirty="0"/>
            </a:br>
            <a:r>
              <a:rPr lang="en-NZ" altLang="en-US" sz="4000" dirty="0"/>
              <a:t>Preimplantation Genetic Screening (PGS)</a:t>
            </a:r>
            <a:endParaRPr lang="en-GB" altLang="en-US" sz="4000" dirty="0"/>
          </a:p>
        </p:txBody>
      </p:sp>
      <p:sp>
        <p:nvSpPr>
          <p:cNvPr id="117763" name="Rectangle 3"/>
          <p:cNvSpPr>
            <a:spLocks noGrp="1" noChangeArrowheads="1"/>
          </p:cNvSpPr>
          <p:nvPr>
            <p:ph idx="1"/>
          </p:nvPr>
        </p:nvSpPr>
        <p:spPr/>
        <p:txBody>
          <a:bodyPr>
            <a:normAutofit fontScale="70000" lnSpcReduction="20000"/>
          </a:bodyPr>
          <a:lstStyle/>
          <a:p>
            <a:pPr marL="0" indent="0" eaLnBrk="1" hangingPunct="1">
              <a:buNone/>
              <a:defRPr/>
            </a:pPr>
            <a:endParaRPr lang="en-GB" altLang="en-US" sz="2800" dirty="0" smtClean="0"/>
          </a:p>
          <a:p>
            <a:pPr eaLnBrk="1" hangingPunct="1">
              <a:defRPr/>
            </a:pPr>
            <a:r>
              <a:rPr lang="en-GB" altLang="en-US" sz="2800" dirty="0" smtClean="0"/>
              <a:t>Conflicting evidence</a:t>
            </a:r>
            <a:endParaRPr lang="en-GB" altLang="en-US" sz="2800" dirty="0"/>
          </a:p>
          <a:p>
            <a:pPr eaLnBrk="1" hangingPunct="1">
              <a:defRPr/>
            </a:pPr>
            <a:r>
              <a:rPr lang="en-GB" altLang="en-US" sz="2800" dirty="0" smtClean="0"/>
              <a:t>Improves implantation rate and live birth rate (</a:t>
            </a:r>
            <a:r>
              <a:rPr lang="en-NZ" sz="2800" dirty="0" err="1" smtClean="0"/>
              <a:t>Dahdouh</a:t>
            </a:r>
            <a:r>
              <a:rPr lang="en-NZ" sz="2800" dirty="0" smtClean="0"/>
              <a:t>, 2015.   </a:t>
            </a:r>
            <a:r>
              <a:rPr lang="en-NZ" sz="2800" dirty="0" err="1" smtClean="0"/>
              <a:t>Fertil</a:t>
            </a:r>
            <a:r>
              <a:rPr lang="en-NZ" sz="2800" dirty="0" smtClean="0"/>
              <a:t> </a:t>
            </a:r>
            <a:r>
              <a:rPr lang="en-NZ" sz="2800" dirty="0" err="1"/>
              <a:t>Steril</a:t>
            </a:r>
            <a:r>
              <a:rPr lang="en-NZ" sz="2800" dirty="0"/>
              <a:t> 2015; </a:t>
            </a:r>
            <a:r>
              <a:rPr lang="en-NZ" sz="2800" dirty="0" smtClean="0"/>
              <a:t>104:1503–1512.  Meta-analysis 3 trials included</a:t>
            </a:r>
          </a:p>
          <a:p>
            <a:r>
              <a:rPr lang="en-NZ" sz="2900" dirty="0" smtClean="0"/>
              <a:t>Intention to treat analysis.  Among </a:t>
            </a:r>
            <a:r>
              <a:rPr lang="en-NZ" sz="2900" dirty="0"/>
              <a:t>all attempts at PGS or </a:t>
            </a:r>
            <a:r>
              <a:rPr lang="en-NZ" sz="2900" dirty="0" smtClean="0"/>
              <a:t>expectant management </a:t>
            </a:r>
            <a:r>
              <a:rPr lang="en-NZ" sz="2900" dirty="0"/>
              <a:t>among </a:t>
            </a:r>
            <a:r>
              <a:rPr lang="en-NZ" sz="2900" dirty="0" smtClean="0"/>
              <a:t>recurrent pregnancy loss (RPL)  </a:t>
            </a:r>
            <a:r>
              <a:rPr lang="en-NZ" sz="2900" dirty="0"/>
              <a:t>patients, clinical outcomes including pregnancy rate, live birth (LB) </a:t>
            </a:r>
            <a:r>
              <a:rPr lang="en-NZ" sz="2900" dirty="0" smtClean="0"/>
              <a:t>rate and </a:t>
            </a:r>
            <a:r>
              <a:rPr lang="en-NZ" sz="2900" dirty="0"/>
              <a:t>clinical miscarriage (CM) rate </a:t>
            </a:r>
            <a:r>
              <a:rPr lang="en-NZ" sz="2900" dirty="0" smtClean="0"/>
              <a:t>similar. (</a:t>
            </a:r>
            <a:r>
              <a:rPr lang="en-NZ" sz="2900" dirty="0" err="1" smtClean="0"/>
              <a:t>Murugappan</a:t>
            </a:r>
            <a:r>
              <a:rPr lang="en-NZ" sz="2900" dirty="0" smtClean="0"/>
              <a:t> 2016;</a:t>
            </a:r>
            <a:r>
              <a:rPr lang="en-NZ" sz="2900" dirty="0"/>
              <a:t> Human </a:t>
            </a:r>
            <a:r>
              <a:rPr lang="en-NZ" sz="2900" dirty="0" smtClean="0"/>
              <a:t>Reproduction 31:1668–1674)</a:t>
            </a:r>
          </a:p>
          <a:p>
            <a:r>
              <a:rPr lang="en-NZ" sz="2900" dirty="0" smtClean="0"/>
              <a:t>PGS </a:t>
            </a:r>
            <a:r>
              <a:rPr lang="en-NZ" sz="2900" dirty="0"/>
              <a:t>decreased chances of live birth in association with IVF. National improvements in live birth and </a:t>
            </a:r>
            <a:r>
              <a:rPr lang="en-NZ" sz="2900" dirty="0" smtClean="0"/>
              <a:t>miscarriage rates </a:t>
            </a:r>
            <a:r>
              <a:rPr lang="en-NZ" sz="2900" dirty="0"/>
              <a:t>reported with PGS in older women are likely the consequence of </a:t>
            </a:r>
            <a:r>
              <a:rPr lang="en-NZ" sz="2900" dirty="0" err="1"/>
              <a:t>favorable</a:t>
            </a:r>
            <a:r>
              <a:rPr lang="en-NZ" sz="2900" dirty="0"/>
              <a:t> patient selection biases. </a:t>
            </a:r>
            <a:r>
              <a:rPr lang="en-NZ" sz="2900" dirty="0" smtClean="0"/>
              <a:t>(</a:t>
            </a:r>
            <a:r>
              <a:rPr lang="en-NZ" sz="2900" dirty="0" err="1" smtClean="0"/>
              <a:t>Kushnir</a:t>
            </a:r>
            <a:r>
              <a:rPr lang="en-NZ" sz="2900" dirty="0" smtClean="0"/>
              <a:t> 2016.  Fertil </a:t>
            </a:r>
            <a:r>
              <a:rPr lang="en-NZ" sz="2900" dirty="0"/>
              <a:t>Steril </a:t>
            </a:r>
            <a:r>
              <a:rPr lang="en-NZ" sz="2900" dirty="0" smtClean="0"/>
              <a:t>106: 75–9)</a:t>
            </a:r>
          </a:p>
          <a:p>
            <a:r>
              <a:rPr lang="en-NZ" sz="2900" dirty="0" smtClean="0"/>
              <a:t>Concern of accuracy of diagnosis and high rate of false-positives. Gleicher 2016. Reprod Biol Endocrinol doi 10.1186/s12958-016-0193-6</a:t>
            </a:r>
          </a:p>
          <a:p>
            <a:endParaRPr lang="en-GB" altLang="en-US" sz="2800" dirty="0"/>
          </a:p>
          <a:p>
            <a:pPr marL="0" indent="0" eaLnBrk="1" hangingPunct="1">
              <a:buNone/>
              <a:defRPr/>
            </a:pPr>
            <a:endParaRPr lang="en-GB" altLang="en-US" sz="2800" dirty="0" smtClean="0"/>
          </a:p>
        </p:txBody>
      </p:sp>
    </p:spTree>
    <p:extLst>
      <p:ext uri="{BB962C8B-B14F-4D97-AF65-F5344CB8AC3E}">
        <p14:creationId xmlns:p14="http://schemas.microsoft.com/office/powerpoint/2010/main" val="12080565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a:t>
            </a:r>
            <a:endParaRPr lang="en-NZ" dirty="0"/>
          </a:p>
        </p:txBody>
      </p:sp>
      <p:sp>
        <p:nvSpPr>
          <p:cNvPr id="3" name="Content Placeholder 2"/>
          <p:cNvSpPr>
            <a:spLocks noGrp="1"/>
          </p:cNvSpPr>
          <p:nvPr>
            <p:ph idx="1"/>
          </p:nvPr>
        </p:nvSpPr>
        <p:spPr/>
        <p:txBody>
          <a:bodyPr>
            <a:normAutofit fontScale="92500"/>
          </a:bodyPr>
          <a:lstStyle/>
          <a:p>
            <a:r>
              <a:rPr lang="en-US" dirty="0" smtClean="0"/>
              <a:t>Mosaicism – some embryos considered unsuitable for transfer develop into healthy pregnancies (Greco 2015. </a:t>
            </a:r>
            <a:r>
              <a:rPr lang="en-NZ" dirty="0" smtClean="0"/>
              <a:t>NEJM 373:2089–90).</a:t>
            </a:r>
          </a:p>
          <a:p>
            <a:r>
              <a:rPr lang="en-US" dirty="0"/>
              <a:t>?Couples choice to transfer non-</a:t>
            </a:r>
            <a:r>
              <a:rPr lang="en-US" dirty="0" err="1"/>
              <a:t>euploid</a:t>
            </a:r>
            <a:r>
              <a:rPr lang="en-US" dirty="0"/>
              <a:t> embryo</a:t>
            </a:r>
          </a:p>
          <a:p>
            <a:r>
              <a:rPr lang="en-US" dirty="0"/>
              <a:t>Pre and post test </a:t>
            </a:r>
            <a:r>
              <a:rPr lang="en-US" dirty="0" smtClean="0"/>
              <a:t>counseling essential</a:t>
            </a:r>
          </a:p>
          <a:p>
            <a:pPr lvl="0"/>
            <a:r>
              <a:rPr lang="en-US" dirty="0" smtClean="0"/>
              <a:t>Different platforms – inconsistent results.  Discordance </a:t>
            </a:r>
            <a:r>
              <a:rPr lang="en-US" dirty="0"/>
              <a:t>in results seen in published reports (</a:t>
            </a:r>
            <a:r>
              <a:rPr lang="en-NZ" dirty="0" err="1" smtClean="0"/>
              <a:t>Tortoriello</a:t>
            </a:r>
            <a:r>
              <a:rPr lang="en-NZ" dirty="0" smtClean="0"/>
              <a:t> 2016. J </a:t>
            </a:r>
            <a:r>
              <a:rPr lang="en-NZ" dirty="0"/>
              <a:t>Assist </a:t>
            </a:r>
            <a:r>
              <a:rPr lang="en-NZ" dirty="0" err="1"/>
              <a:t>Reprod</a:t>
            </a:r>
            <a:r>
              <a:rPr lang="en-NZ" dirty="0"/>
              <a:t> Genet </a:t>
            </a:r>
            <a:r>
              <a:rPr lang="en-NZ" dirty="0" smtClean="0"/>
              <a:t>33:1467–1471)</a:t>
            </a:r>
            <a:endParaRPr lang="en-US" dirty="0"/>
          </a:p>
          <a:p>
            <a:pPr marL="0" indent="0">
              <a:buNone/>
            </a:pPr>
            <a:endParaRPr lang="en-US" dirty="0" smtClean="0"/>
          </a:p>
          <a:p>
            <a:endParaRPr lang="en-US" dirty="0"/>
          </a:p>
          <a:p>
            <a:endParaRPr lang="en-US" dirty="0" smtClean="0"/>
          </a:p>
          <a:p>
            <a:endParaRPr lang="en-NZ" dirty="0" smtClean="0"/>
          </a:p>
        </p:txBody>
      </p:sp>
    </p:spTree>
    <p:extLst>
      <p:ext uri="{BB962C8B-B14F-4D97-AF65-F5344CB8AC3E}">
        <p14:creationId xmlns:p14="http://schemas.microsoft.com/office/powerpoint/2010/main" val="20414654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NZ" sz="2800" dirty="0" smtClean="0"/>
              <a:t>“Healthy </a:t>
            </a:r>
            <a:r>
              <a:rPr lang="en-NZ" sz="2800" dirty="0"/>
              <a:t>Babies after Intrauterine Transfer of Mosaic </a:t>
            </a:r>
            <a:r>
              <a:rPr lang="en-NZ" sz="2800" dirty="0" err="1"/>
              <a:t>Aneuploid</a:t>
            </a:r>
            <a:r>
              <a:rPr lang="en-NZ" sz="2800" dirty="0"/>
              <a:t> </a:t>
            </a:r>
            <a:r>
              <a:rPr lang="en-NZ" sz="2800" dirty="0" smtClean="0"/>
              <a:t>Blastocysts” NEJM 373:21</a:t>
            </a:r>
            <a:endParaRPr lang="en-NZ" sz="2800" dirty="0"/>
          </a:p>
        </p:txBody>
      </p:sp>
      <p:sp>
        <p:nvSpPr>
          <p:cNvPr id="2" name="Content Placeholder 1"/>
          <p:cNvSpPr>
            <a:spLocks noGrp="1"/>
          </p:cNvSpPr>
          <p:nvPr>
            <p:ph idx="1"/>
          </p:nvPr>
        </p:nvSpPr>
        <p:spPr/>
        <p:txBody>
          <a:bodyPr/>
          <a:lstStyle/>
          <a:p>
            <a:endParaRPr lang="en-NZ"/>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2902" y="1484784"/>
            <a:ext cx="6840760" cy="457262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41043381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PGS in NZ</a:t>
            </a:r>
            <a:endParaRPr lang="en-NZ" dirty="0"/>
          </a:p>
        </p:txBody>
      </p:sp>
      <p:sp>
        <p:nvSpPr>
          <p:cNvPr id="5" name="Content Placeholder 4"/>
          <p:cNvSpPr>
            <a:spLocks noGrp="1"/>
          </p:cNvSpPr>
          <p:nvPr>
            <p:ph idx="1"/>
          </p:nvPr>
        </p:nvSpPr>
        <p:spPr/>
        <p:txBody>
          <a:bodyPr>
            <a:normAutofit/>
          </a:bodyPr>
          <a:lstStyle/>
          <a:p>
            <a:pPr lvl="0"/>
            <a:r>
              <a:rPr lang="en-US" dirty="0"/>
              <a:t>Different providers offering testing done </a:t>
            </a:r>
            <a:r>
              <a:rPr lang="en-US" dirty="0" smtClean="0"/>
              <a:t>by different laboratories/companies - different technologies.  </a:t>
            </a:r>
            <a:endParaRPr lang="en-US" dirty="0"/>
          </a:p>
          <a:p>
            <a:r>
              <a:rPr lang="en-US" dirty="0" smtClean="0"/>
              <a:t>?Uptake</a:t>
            </a:r>
          </a:p>
          <a:p>
            <a:r>
              <a:rPr lang="en-US" dirty="0" smtClean="0"/>
              <a:t>?Counseling provided </a:t>
            </a:r>
          </a:p>
          <a:p>
            <a:r>
              <a:rPr lang="en-US" dirty="0" smtClean="0"/>
              <a:t>?Should PGS be offered outside of clinical trials before body of evidence substantial enough to support benefit</a:t>
            </a:r>
            <a:endParaRPr lang="en-NZ" dirty="0"/>
          </a:p>
        </p:txBody>
      </p:sp>
    </p:spTree>
    <p:extLst>
      <p:ext uri="{BB962C8B-B14F-4D97-AF65-F5344CB8AC3E}">
        <p14:creationId xmlns:p14="http://schemas.microsoft.com/office/powerpoint/2010/main" val="37114789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HFEA UK – patient information</a:t>
            </a:r>
            <a:endParaRPr lang="en-NZ" dirty="0"/>
          </a:p>
        </p:txBody>
      </p:sp>
      <p:sp>
        <p:nvSpPr>
          <p:cNvPr id="3" name="Content Placeholder 2"/>
          <p:cNvSpPr>
            <a:spLocks noGrp="1"/>
          </p:cNvSpPr>
          <p:nvPr>
            <p:ph idx="1"/>
          </p:nvPr>
        </p:nvSpPr>
        <p:spPr/>
        <p:txBody>
          <a:bodyPr>
            <a:normAutofit fontScale="62500" lnSpcReduction="20000"/>
          </a:bodyPr>
          <a:lstStyle/>
          <a:p>
            <a:pPr marL="0" indent="0">
              <a:buNone/>
            </a:pPr>
            <a:r>
              <a:rPr lang="en-NZ" b="1" dirty="0" smtClean="0"/>
              <a:t>“What </a:t>
            </a:r>
            <a:r>
              <a:rPr lang="en-NZ" b="1" dirty="0"/>
              <a:t>is my chance of having a baby with PGS?</a:t>
            </a:r>
          </a:p>
          <a:p>
            <a:r>
              <a:rPr lang="en-NZ" dirty="0"/>
              <a:t>Because a large proportion of patients who receive PGS are older patients, patients with a history of miscarriages or other indications and also because many of the embryos produced are not suitable for transfer to the womb, the </a:t>
            </a:r>
            <a:r>
              <a:rPr lang="en-NZ" b="1" dirty="0"/>
              <a:t>success rate varies considerably depending on the patient’s individual circumstances</a:t>
            </a:r>
            <a:r>
              <a:rPr lang="en-NZ" dirty="0"/>
              <a:t>.</a:t>
            </a:r>
          </a:p>
          <a:p>
            <a:r>
              <a:rPr lang="en-NZ" dirty="0"/>
              <a:t>Various studies have questioned whether or not PGS is effective at increasing the chance of having a live birth. There is a </a:t>
            </a:r>
            <a:r>
              <a:rPr lang="en-NZ" b="1" dirty="0"/>
              <a:t>lack of evidence </a:t>
            </a:r>
            <a:r>
              <a:rPr lang="en-NZ" dirty="0"/>
              <a:t>that having a treatment cycle with PGS will increase your chances of having a baby compared to having a treatment cycle without PGS.</a:t>
            </a:r>
          </a:p>
          <a:p>
            <a:r>
              <a:rPr lang="en-NZ" b="1" dirty="0"/>
              <a:t>More robust randomised controlled trials are needed </a:t>
            </a:r>
            <a:r>
              <a:rPr lang="en-NZ" dirty="0"/>
              <a:t>before a decision can be made either way.</a:t>
            </a:r>
          </a:p>
          <a:p>
            <a:r>
              <a:rPr lang="en-NZ" b="1" dirty="0"/>
              <a:t>Centres are required to validate the use of PGS </a:t>
            </a:r>
            <a:r>
              <a:rPr lang="en-NZ" dirty="0"/>
              <a:t>(</a:t>
            </a:r>
            <a:r>
              <a:rPr lang="en-NZ" dirty="0" smtClean="0"/>
              <a:t>i.e. </a:t>
            </a:r>
            <a:r>
              <a:rPr lang="en-NZ" dirty="0"/>
              <a:t>demonstrate there is evidence) for each category of patients they offer it to (</a:t>
            </a:r>
            <a:r>
              <a:rPr lang="en-NZ" dirty="0" smtClean="0"/>
              <a:t>e.g. </a:t>
            </a:r>
            <a:r>
              <a:rPr lang="en-NZ" dirty="0"/>
              <a:t>advanced maternal age, recurrent implantation failure, recurrent pregnancy loss and male factor infertility</a:t>
            </a:r>
            <a:r>
              <a:rPr lang="en-NZ" dirty="0" smtClean="0"/>
              <a:t>)”</a:t>
            </a:r>
            <a:endParaRPr lang="en-NZ" dirty="0"/>
          </a:p>
          <a:p>
            <a:endParaRPr lang="en-NZ" dirty="0"/>
          </a:p>
        </p:txBody>
      </p:sp>
    </p:spTree>
    <p:extLst>
      <p:ext uri="{BB962C8B-B14F-4D97-AF65-F5344CB8AC3E}">
        <p14:creationId xmlns:p14="http://schemas.microsoft.com/office/powerpoint/2010/main" val="15207141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Who should decide whether a disorder causes serious impairment?</a:t>
            </a:r>
            <a:endParaRPr lang="en-NZ" dirty="0"/>
          </a:p>
        </p:txBody>
      </p:sp>
      <p:sp>
        <p:nvSpPr>
          <p:cNvPr id="3" name="Content Placeholder 2"/>
          <p:cNvSpPr>
            <a:spLocks noGrp="1"/>
          </p:cNvSpPr>
          <p:nvPr>
            <p:ph idx="1"/>
          </p:nvPr>
        </p:nvSpPr>
        <p:spPr/>
        <p:txBody>
          <a:bodyPr>
            <a:normAutofit fontScale="92500"/>
          </a:bodyPr>
          <a:lstStyle/>
          <a:p>
            <a:r>
              <a:rPr lang="en-US" dirty="0"/>
              <a:t>Clinicians - Clinical geneticists, Fertility </a:t>
            </a:r>
            <a:r>
              <a:rPr lang="en-US" dirty="0" smtClean="0"/>
              <a:t>specialists, specialists involved in managing condition</a:t>
            </a:r>
            <a:endParaRPr lang="en-US" dirty="0"/>
          </a:p>
          <a:p>
            <a:endParaRPr lang="en-US" dirty="0"/>
          </a:p>
          <a:p>
            <a:r>
              <a:rPr lang="en-US" dirty="0"/>
              <a:t>Affected family</a:t>
            </a:r>
          </a:p>
          <a:p>
            <a:endParaRPr lang="en-US" dirty="0"/>
          </a:p>
          <a:p>
            <a:r>
              <a:rPr lang="en-US" dirty="0"/>
              <a:t>Society </a:t>
            </a:r>
          </a:p>
          <a:p>
            <a:endParaRPr lang="en-US" dirty="0"/>
          </a:p>
          <a:p>
            <a:r>
              <a:rPr lang="en-US" dirty="0"/>
              <a:t>Appointed committee</a:t>
            </a:r>
          </a:p>
          <a:p>
            <a:pPr marL="0" indent="0">
              <a:buNone/>
            </a:pPr>
            <a:endParaRPr lang="en-US" dirty="0"/>
          </a:p>
        </p:txBody>
      </p:sp>
    </p:spTree>
    <p:extLst>
      <p:ext uri="{BB962C8B-B14F-4D97-AF65-F5344CB8AC3E}">
        <p14:creationId xmlns:p14="http://schemas.microsoft.com/office/powerpoint/2010/main" val="5548613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a:t>Human Fertilization and Embryology Authority (HFEA) - UK </a:t>
            </a:r>
          </a:p>
        </p:txBody>
      </p:sp>
      <p:sp>
        <p:nvSpPr>
          <p:cNvPr id="3" name="Content Placeholder 2"/>
          <p:cNvSpPr>
            <a:spLocks noGrp="1"/>
          </p:cNvSpPr>
          <p:nvPr>
            <p:ph idx="1"/>
          </p:nvPr>
        </p:nvSpPr>
        <p:spPr/>
        <p:txBody>
          <a:bodyPr/>
          <a:lstStyle/>
          <a:p>
            <a:r>
              <a:rPr lang="en-US" dirty="0"/>
              <a:t>List of disorders that have been accepted as appropriate for PGD </a:t>
            </a:r>
            <a:r>
              <a:rPr lang="en-US" dirty="0">
                <a:hlinkClick r:id="rId3"/>
              </a:rPr>
              <a:t>http://guide.hfea.gov.uk/pgd/</a:t>
            </a:r>
            <a:endParaRPr lang="en-US" dirty="0"/>
          </a:p>
          <a:p>
            <a:pPr marL="0" indent="0">
              <a:buNone/>
            </a:pPr>
            <a:endParaRPr lang="en-US" dirty="0"/>
          </a:p>
          <a:p>
            <a:r>
              <a:rPr lang="en-US" dirty="0"/>
              <a:t>Conditions individually assessed for suitability</a:t>
            </a:r>
          </a:p>
          <a:p>
            <a:pPr marL="0" indent="0">
              <a:buNone/>
            </a:pPr>
            <a:endParaRPr lang="en-US" dirty="0"/>
          </a:p>
          <a:p>
            <a:r>
              <a:rPr lang="en-US" dirty="0"/>
              <a:t>Open to feedback from all sectors during submission process</a:t>
            </a:r>
            <a:endParaRPr lang="en-NZ" dirty="0"/>
          </a:p>
          <a:p>
            <a:endParaRPr lang="en-NZ" dirty="0"/>
          </a:p>
        </p:txBody>
      </p:sp>
    </p:spTree>
    <p:extLst>
      <p:ext uri="{BB962C8B-B14F-4D97-AF65-F5344CB8AC3E}">
        <p14:creationId xmlns:p14="http://schemas.microsoft.com/office/powerpoint/2010/main" val="2428543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UK legislation: preimplantation testing</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PGS:  is permitted to establish if the  embryo has a gene/chromosome/mitochondrion abnormality that may affect its capacity to result in a live birth.</a:t>
            </a:r>
          </a:p>
          <a:p>
            <a:endParaRPr lang="en-US" dirty="0"/>
          </a:p>
          <a:p>
            <a:r>
              <a:rPr lang="en-US" dirty="0" smtClean="0"/>
              <a:t>PGD: permitted when there is a </a:t>
            </a:r>
            <a:r>
              <a:rPr lang="en-US" b="1" dirty="0" smtClean="0"/>
              <a:t>particular</a:t>
            </a:r>
            <a:r>
              <a:rPr lang="en-US" dirty="0" smtClean="0"/>
              <a:t> risk that the embryo may have a gene/chromosome abnormality to determine if it has that abnormality or any other gene/chromosome/mitochondrion abnormality: </a:t>
            </a:r>
          </a:p>
          <a:p>
            <a:pPr lvl="1"/>
            <a:r>
              <a:rPr lang="en-US" dirty="0"/>
              <a:t>a</a:t>
            </a:r>
            <a:r>
              <a:rPr lang="en-US" dirty="0" smtClean="0"/>
              <a:t>ny gene/chromosomal condition tested for must be associated with a significant risk of developing a serious physical or mental disability/illness.  </a:t>
            </a:r>
            <a:r>
              <a:rPr lang="en-US" smtClean="0"/>
              <a:t>(HFEA list)</a:t>
            </a:r>
            <a:endParaRPr lang="en-US" dirty="0"/>
          </a:p>
        </p:txBody>
      </p:sp>
    </p:spTree>
    <p:extLst>
      <p:ext uri="{BB962C8B-B14F-4D97-AF65-F5344CB8AC3E}">
        <p14:creationId xmlns:p14="http://schemas.microsoft.com/office/powerpoint/2010/main" val="8274940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Genetic counseling in the future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Known single gene disorders – familial variation</a:t>
            </a:r>
          </a:p>
          <a:p>
            <a:r>
              <a:rPr lang="en-US" dirty="0" smtClean="0"/>
              <a:t>New genetic technologies will increase complexity</a:t>
            </a:r>
          </a:p>
          <a:p>
            <a:r>
              <a:rPr lang="en-US" dirty="0"/>
              <a:t>Accuracy and reliability of DNA </a:t>
            </a:r>
            <a:r>
              <a:rPr lang="en-US" dirty="0" smtClean="0"/>
              <a:t>technologies</a:t>
            </a:r>
          </a:p>
          <a:p>
            <a:r>
              <a:rPr lang="en-US" dirty="0" smtClean="0"/>
              <a:t>Understanding what is ‘normal’ at the level of the embryo</a:t>
            </a:r>
          </a:p>
          <a:p>
            <a:r>
              <a:rPr lang="en-US" dirty="0" smtClean="0"/>
              <a:t>Understanding the significance </a:t>
            </a:r>
            <a:r>
              <a:rPr lang="en-US" smtClean="0"/>
              <a:t>of mosaic </a:t>
            </a:r>
            <a:r>
              <a:rPr lang="en-US" dirty="0" smtClean="0"/>
              <a:t>disorders</a:t>
            </a:r>
          </a:p>
          <a:p>
            <a:r>
              <a:rPr lang="en-US" dirty="0" smtClean="0"/>
              <a:t>Predicting outcomes of embryo ‘treatment’</a:t>
            </a:r>
            <a:endParaRPr lang="en-US" dirty="0"/>
          </a:p>
        </p:txBody>
      </p:sp>
    </p:spTree>
    <p:extLst>
      <p:ext uri="{BB962C8B-B14F-4D97-AF65-F5344CB8AC3E}">
        <p14:creationId xmlns:p14="http://schemas.microsoft.com/office/powerpoint/2010/main" val="19110945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Pre-conceptual reproductive carrier screening </a:t>
            </a:r>
            <a:endParaRPr lang="en-NZ" dirty="0"/>
          </a:p>
        </p:txBody>
      </p:sp>
      <p:sp>
        <p:nvSpPr>
          <p:cNvPr id="3" name="Content Placeholder 2"/>
          <p:cNvSpPr>
            <a:spLocks noGrp="1"/>
          </p:cNvSpPr>
          <p:nvPr>
            <p:ph idx="1"/>
          </p:nvPr>
        </p:nvSpPr>
        <p:spPr/>
        <p:txBody>
          <a:bodyPr>
            <a:normAutofit fontScale="25000" lnSpcReduction="20000"/>
          </a:bodyPr>
          <a:lstStyle/>
          <a:p>
            <a:pPr lvl="0"/>
            <a:r>
              <a:rPr lang="en-US" sz="7200" dirty="0" smtClean="0"/>
              <a:t>We are all estimated to be carriers for at least three clinically severe childhood recessive disorders</a:t>
            </a:r>
          </a:p>
          <a:p>
            <a:r>
              <a:rPr lang="en-US" sz="7200" dirty="0" smtClean="0"/>
              <a:t>HGSA/RANZCOG </a:t>
            </a:r>
            <a:r>
              <a:rPr lang="en-US" sz="7200" dirty="0"/>
              <a:t>position statement “</a:t>
            </a:r>
            <a:r>
              <a:rPr lang="en-NZ" sz="7200" dirty="0"/>
              <a:t>All couples intending to have children, or who are pregnant, should be made aware of the availability of carrier screening for more common genetic disorders (CF, SMA, Fragile X)</a:t>
            </a:r>
            <a:r>
              <a:rPr lang="en-US" sz="7200" dirty="0"/>
              <a:t>”.  This recommendation not widely followed. </a:t>
            </a:r>
          </a:p>
          <a:p>
            <a:pPr marL="0" lvl="0" indent="0">
              <a:buNone/>
            </a:pPr>
            <a:endParaRPr lang="en-US" sz="7200" dirty="0" smtClean="0"/>
          </a:p>
          <a:p>
            <a:pPr lvl="0"/>
            <a:r>
              <a:rPr lang="en-US" sz="7200" dirty="0" smtClean="0"/>
              <a:t>Carrier screening in public system  (genetic services primarily) – currently offered when there is a family history dependent on carrier frequency (prevalence of condition) or in certain ethnic groups (South East Asians (</a:t>
            </a:r>
            <a:r>
              <a:rPr lang="en-US" sz="7200" dirty="0" err="1" smtClean="0"/>
              <a:t>haemoglobinopathies</a:t>
            </a:r>
            <a:r>
              <a:rPr lang="en-US" sz="7200" dirty="0" smtClean="0"/>
              <a:t>), Ashkenazi Jews (range of disorders)</a:t>
            </a:r>
          </a:p>
          <a:p>
            <a:pPr lvl="0"/>
            <a:r>
              <a:rPr lang="en-US" sz="7200" dirty="0" smtClean="0"/>
              <a:t>Usually if carrier frequency is high but varies between genetic services</a:t>
            </a:r>
          </a:p>
          <a:p>
            <a:pPr lvl="0"/>
            <a:r>
              <a:rPr lang="en-US" sz="7200" dirty="0" smtClean="0"/>
              <a:t>Difficulties with carrier screening </a:t>
            </a:r>
          </a:p>
          <a:p>
            <a:pPr lvl="1"/>
            <a:r>
              <a:rPr lang="en-US" sz="7200" dirty="0" smtClean="0"/>
              <a:t>Possibilities of identifying variant of uncertain significance in unrelated partner – complicates counseling</a:t>
            </a:r>
          </a:p>
          <a:p>
            <a:pPr lvl="1"/>
            <a:r>
              <a:rPr lang="en-US" sz="7200" dirty="0" smtClean="0"/>
              <a:t>Timing – often accessed in early pregnancy, which increases anxiety and reduces options if both partners found to be carriers</a:t>
            </a:r>
          </a:p>
          <a:p>
            <a:pPr lvl="1"/>
            <a:r>
              <a:rPr lang="en-US" sz="7200" dirty="0" smtClean="0"/>
              <a:t>Cost</a:t>
            </a:r>
          </a:p>
          <a:p>
            <a:pPr lvl="0"/>
            <a:endParaRPr lang="en-US" sz="7200" dirty="0"/>
          </a:p>
          <a:p>
            <a:pPr marL="0" lvl="0" indent="0">
              <a:buNone/>
            </a:pPr>
            <a:endParaRPr lang="en-NZ" dirty="0"/>
          </a:p>
        </p:txBody>
      </p:sp>
    </p:spTree>
    <p:extLst>
      <p:ext uri="{BB962C8B-B14F-4D97-AF65-F5344CB8AC3E}">
        <p14:creationId xmlns:p14="http://schemas.microsoft.com/office/powerpoint/2010/main" val="36385917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Pre-conceptual reproductive carrier screening </a:t>
            </a:r>
            <a:endParaRPr lang="en-NZ" sz="4000" dirty="0"/>
          </a:p>
        </p:txBody>
      </p:sp>
      <p:sp>
        <p:nvSpPr>
          <p:cNvPr id="3" name="Content Placeholder 2"/>
          <p:cNvSpPr>
            <a:spLocks noGrp="1"/>
          </p:cNvSpPr>
          <p:nvPr>
            <p:ph idx="1"/>
          </p:nvPr>
        </p:nvSpPr>
        <p:spPr/>
        <p:txBody>
          <a:bodyPr>
            <a:normAutofit fontScale="70000" lnSpcReduction="20000"/>
          </a:bodyPr>
          <a:lstStyle/>
          <a:p>
            <a:pPr lvl="0"/>
            <a:r>
              <a:rPr lang="en-US" dirty="0" smtClean="0"/>
              <a:t>Now offered in some private fertility clinics</a:t>
            </a:r>
            <a:endParaRPr lang="en-US" dirty="0"/>
          </a:p>
          <a:p>
            <a:pPr lvl="0"/>
            <a:r>
              <a:rPr lang="en-US" dirty="0"/>
              <a:t>Couples cover cost </a:t>
            </a:r>
            <a:endParaRPr lang="en-US" dirty="0" smtClean="0"/>
          </a:p>
          <a:p>
            <a:pPr lvl="0"/>
            <a:r>
              <a:rPr lang="en-US" dirty="0" smtClean="0"/>
              <a:t>Varying </a:t>
            </a:r>
            <a:r>
              <a:rPr lang="en-US" dirty="0"/>
              <a:t>numbers of conditions can be tested for e.g. CF, </a:t>
            </a:r>
            <a:r>
              <a:rPr lang="en-US" dirty="0" smtClean="0"/>
              <a:t>Fragile X, </a:t>
            </a:r>
            <a:r>
              <a:rPr lang="en-US" dirty="0"/>
              <a:t>SMA </a:t>
            </a:r>
            <a:r>
              <a:rPr lang="en-US" dirty="0" smtClean="0"/>
              <a:t>(</a:t>
            </a:r>
            <a:r>
              <a:rPr lang="en-US" dirty="0" err="1" smtClean="0"/>
              <a:t>Prepair</a:t>
            </a:r>
            <a:r>
              <a:rPr lang="en-US" dirty="0"/>
              <a:t> </a:t>
            </a:r>
            <a:r>
              <a:rPr lang="en-US" dirty="0">
                <a:hlinkClick r:id="rId2"/>
              </a:rPr>
              <a:t>https://</a:t>
            </a:r>
            <a:r>
              <a:rPr lang="en-US" dirty="0" smtClean="0">
                <a:hlinkClick r:id="rId2"/>
              </a:rPr>
              <a:t>www.vcgs.org.au/tests/prepair</a:t>
            </a:r>
            <a:r>
              <a:rPr lang="en-US" dirty="0" smtClean="0"/>
              <a:t>) versus hundreds of  </a:t>
            </a:r>
            <a:r>
              <a:rPr lang="en-US" dirty="0"/>
              <a:t>(</a:t>
            </a:r>
            <a:r>
              <a:rPr lang="en-US" dirty="0" err="1" smtClean="0"/>
              <a:t>Counsyl</a:t>
            </a:r>
            <a:r>
              <a:rPr lang="en-US" dirty="0"/>
              <a:t> </a:t>
            </a:r>
            <a:r>
              <a:rPr lang="en-US" dirty="0">
                <a:hlinkClick r:id="rId3"/>
              </a:rPr>
              <a:t>https://</a:t>
            </a:r>
            <a:r>
              <a:rPr lang="en-US" dirty="0" smtClean="0">
                <a:hlinkClick r:id="rId3"/>
              </a:rPr>
              <a:t>www.counsyl.com/</a:t>
            </a:r>
            <a:endParaRPr lang="en-US" dirty="0" smtClean="0"/>
          </a:p>
          <a:p>
            <a:pPr lvl="0"/>
            <a:r>
              <a:rPr lang="en-US" dirty="0" smtClean="0"/>
              <a:t>Pre </a:t>
            </a:r>
            <a:r>
              <a:rPr lang="en-US" dirty="0"/>
              <a:t>and post test </a:t>
            </a:r>
            <a:r>
              <a:rPr lang="en-US" dirty="0" smtClean="0"/>
              <a:t>counseling </a:t>
            </a:r>
            <a:r>
              <a:rPr lang="en-US" dirty="0"/>
              <a:t>essential </a:t>
            </a:r>
            <a:r>
              <a:rPr lang="en-US" dirty="0" smtClean="0"/>
              <a:t>to explain limitations of testing e.g. residual </a:t>
            </a:r>
            <a:r>
              <a:rPr lang="en-US" dirty="0"/>
              <a:t>risk</a:t>
            </a:r>
          </a:p>
          <a:p>
            <a:pPr marL="0" lvl="0" indent="0">
              <a:buNone/>
            </a:pPr>
            <a:endParaRPr lang="en-US" dirty="0"/>
          </a:p>
          <a:p>
            <a:pPr lvl="0"/>
            <a:r>
              <a:rPr lang="en-US" dirty="0"/>
              <a:t>Equity of </a:t>
            </a:r>
            <a:r>
              <a:rPr lang="en-US" dirty="0" smtClean="0"/>
              <a:t>access – </a:t>
            </a:r>
          </a:p>
          <a:p>
            <a:pPr lvl="1"/>
            <a:r>
              <a:rPr lang="en-US" dirty="0" smtClean="0"/>
              <a:t>User pays testing not readily accessible if seen in public system </a:t>
            </a:r>
          </a:p>
          <a:p>
            <a:pPr lvl="1"/>
            <a:r>
              <a:rPr lang="en-US" dirty="0" smtClean="0"/>
              <a:t>Only being offered to select group seen by fertility providers</a:t>
            </a:r>
          </a:p>
          <a:p>
            <a:pPr lvl="1"/>
            <a:r>
              <a:rPr lang="en-US" dirty="0" smtClean="0"/>
              <a:t>No plans for implementing population screening </a:t>
            </a:r>
            <a:endParaRPr lang="en-US" dirty="0"/>
          </a:p>
          <a:p>
            <a:endParaRPr lang="en-NZ" dirty="0"/>
          </a:p>
        </p:txBody>
      </p:sp>
    </p:spTree>
    <p:extLst>
      <p:ext uri="{BB962C8B-B14F-4D97-AF65-F5344CB8AC3E}">
        <p14:creationId xmlns:p14="http://schemas.microsoft.com/office/powerpoint/2010/main" val="8099334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PGD technique</a:t>
            </a:r>
            <a:endParaRPr lang="en-US" dirty="0"/>
          </a:p>
        </p:txBody>
      </p:sp>
      <p:pic>
        <p:nvPicPr>
          <p:cNvPr id="4" name="Content Placeholder 3" descr="images-2.jpeg"/>
          <p:cNvPicPr>
            <a:picLocks noGrp="1" noChangeAspect="1"/>
          </p:cNvPicPr>
          <p:nvPr>
            <p:ph idx="1"/>
          </p:nvPr>
        </p:nvPicPr>
        <p:blipFill>
          <a:blip r:embed="rId2">
            <a:extLst>
              <a:ext uri="{28A0092B-C50C-407E-A947-70E740481C1C}">
                <a14:useLocalDpi xmlns:a14="http://schemas.microsoft.com/office/drawing/2010/main" val="0"/>
              </a:ext>
            </a:extLst>
          </a:blip>
          <a:srcRect t="17640" b="17640"/>
          <a:stretch>
            <a:fillRect/>
          </a:stretch>
        </p:blipFill>
        <p:spPr/>
      </p:pic>
    </p:spTree>
    <p:extLst>
      <p:ext uri="{BB962C8B-B14F-4D97-AF65-F5344CB8AC3E}">
        <p14:creationId xmlns:p14="http://schemas.microsoft.com/office/powerpoint/2010/main" val="9407748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fontScale="90000"/>
          </a:bodyPr>
          <a:lstStyle/>
          <a:p>
            <a:pPr eaLnBrk="1" hangingPunct="1">
              <a:defRPr/>
            </a:pPr>
            <a:r>
              <a:rPr lang="en-NZ" altLang="en-US" dirty="0"/>
              <a:t>Accepted uses of PGD – HART act 2004</a:t>
            </a:r>
            <a:endParaRPr lang="en-GB" altLang="en-US" dirty="0"/>
          </a:p>
        </p:txBody>
      </p:sp>
      <p:sp>
        <p:nvSpPr>
          <p:cNvPr id="48131" name="Rectangle 3"/>
          <p:cNvSpPr>
            <a:spLocks noGrp="1" noChangeArrowheads="1"/>
          </p:cNvSpPr>
          <p:nvPr>
            <p:ph type="body" idx="1"/>
          </p:nvPr>
        </p:nvSpPr>
        <p:spPr>
          <a:xfrm>
            <a:off x="395288" y="1268413"/>
            <a:ext cx="8229600" cy="5256212"/>
          </a:xfrm>
        </p:spPr>
        <p:txBody>
          <a:bodyPr/>
          <a:lstStyle/>
          <a:p>
            <a:pPr eaLnBrk="1" hangingPunct="1">
              <a:defRPr/>
            </a:pPr>
            <a:r>
              <a:rPr lang="en-NZ" altLang="en-US" dirty="0"/>
              <a:t>Familial single gene and chromosomal disorders</a:t>
            </a:r>
          </a:p>
          <a:p>
            <a:pPr lvl="1" eaLnBrk="1" hangingPunct="1">
              <a:defRPr/>
            </a:pPr>
            <a:r>
              <a:rPr lang="en-NZ" altLang="en-US" dirty="0"/>
              <a:t>Must have </a:t>
            </a:r>
            <a:r>
              <a:rPr lang="en-NZ" altLang="en-US" dirty="0">
                <a:cs typeface="Tahoma" pitchFamily="34" charset="0"/>
              </a:rPr>
              <a:t>≥25% risk and where </a:t>
            </a:r>
            <a:r>
              <a:rPr lang="en-NZ" altLang="en-US" dirty="0"/>
              <a:t>“</a:t>
            </a:r>
            <a:r>
              <a:rPr lang="en-NZ" dirty="0"/>
              <a:t>there is evidence that the future individual may be seriously impaired as a result of the disorder”</a:t>
            </a:r>
            <a:endParaRPr lang="en-NZ" altLang="en-US" dirty="0">
              <a:cs typeface="Tahoma" pitchFamily="34" charset="0"/>
            </a:endParaRPr>
          </a:p>
          <a:p>
            <a:pPr eaLnBrk="1" hangingPunct="1">
              <a:defRPr/>
            </a:pPr>
            <a:r>
              <a:rPr lang="en-NZ" altLang="en-US" dirty="0">
                <a:cs typeface="Tahoma" pitchFamily="34" charset="0"/>
              </a:rPr>
              <a:t>Sex determination for familial sex-linked disorders</a:t>
            </a:r>
          </a:p>
          <a:p>
            <a:pPr lvl="1" eaLnBrk="1" hangingPunct="1">
              <a:defRPr/>
            </a:pPr>
            <a:r>
              <a:rPr lang="en-NZ" altLang="en-US" dirty="0">
                <a:cs typeface="Tahoma" pitchFamily="34" charset="0"/>
              </a:rPr>
              <a:t>≥25% risk, “serious” and </a:t>
            </a:r>
            <a:r>
              <a:rPr lang="en-NZ" altLang="en-US" b="1" dirty="0">
                <a:cs typeface="Tahoma" pitchFamily="34" charset="0"/>
              </a:rPr>
              <a:t>no specific test</a:t>
            </a:r>
            <a:r>
              <a:rPr lang="en-NZ" altLang="en-US" dirty="0">
                <a:cs typeface="Tahoma" pitchFamily="34" charset="0"/>
              </a:rPr>
              <a:t> for that mutation is available</a:t>
            </a:r>
          </a:p>
          <a:p>
            <a:pPr lvl="1" eaLnBrk="1" hangingPunct="1">
              <a:defRPr/>
            </a:pPr>
            <a:r>
              <a:rPr lang="en-US" altLang="en-US" dirty="0" err="1">
                <a:cs typeface="Tahoma" pitchFamily="34" charset="0"/>
              </a:rPr>
              <a:t>eg</a:t>
            </a:r>
            <a:r>
              <a:rPr lang="en-US" altLang="en-US" dirty="0">
                <a:cs typeface="Tahoma" pitchFamily="34" charset="0"/>
              </a:rPr>
              <a:t>. X-linked intellectual disability syndrome</a:t>
            </a:r>
            <a:endParaRPr lang="en-NZ" altLang="en-US" dirty="0">
              <a:cs typeface="Tahoma" pitchFamily="34" charset="0"/>
            </a:endParaRPr>
          </a:p>
          <a:p>
            <a:pPr lvl="1" eaLnBrk="1" hangingPunct="1">
              <a:defRPr/>
            </a:pPr>
            <a:endParaRPr lang="en-US" altLang="en-US" dirty="0">
              <a:cs typeface="Tahoma" pitchFamily="34" charset="0"/>
            </a:endParaRPr>
          </a:p>
        </p:txBody>
      </p:sp>
    </p:spTree>
    <p:extLst>
      <p:ext uri="{BB962C8B-B14F-4D97-AF65-F5344CB8AC3E}">
        <p14:creationId xmlns:p14="http://schemas.microsoft.com/office/powerpoint/2010/main" val="2199364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Preimplantation genetic diagnosis (PGD)</a:t>
            </a:r>
            <a:endParaRPr lang="en-NZ" dirty="0"/>
          </a:p>
        </p:txBody>
      </p:sp>
      <p:sp>
        <p:nvSpPr>
          <p:cNvPr id="3" name="Content Placeholder 2"/>
          <p:cNvSpPr>
            <a:spLocks noGrp="1"/>
          </p:cNvSpPr>
          <p:nvPr>
            <p:ph idx="1"/>
          </p:nvPr>
        </p:nvSpPr>
        <p:spPr/>
        <p:txBody>
          <a:bodyPr>
            <a:normAutofit/>
          </a:bodyPr>
          <a:lstStyle/>
          <a:p>
            <a:r>
              <a:rPr lang="en-NZ" dirty="0" smtClean="0"/>
              <a:t>Pre-implantation genetic diagnosis in New Zealand</a:t>
            </a:r>
          </a:p>
          <a:p>
            <a:pPr lvl="1"/>
            <a:r>
              <a:rPr lang="en-NZ" dirty="0" smtClean="0"/>
              <a:t>Which genetic conditions are eligible for PGD ?</a:t>
            </a:r>
          </a:p>
          <a:p>
            <a:pPr lvl="1"/>
            <a:r>
              <a:rPr lang="en-NZ" dirty="0" smtClean="0"/>
              <a:t>Who determines whether a condition is eligible?</a:t>
            </a:r>
          </a:p>
          <a:p>
            <a:pPr lvl="1"/>
            <a:r>
              <a:rPr lang="en-NZ" dirty="0" smtClean="0"/>
              <a:t>The role of the clinical genetic service in the provision of this publically funded process.   </a:t>
            </a:r>
          </a:p>
          <a:p>
            <a:pPr lvl="1"/>
            <a:r>
              <a:rPr lang="en-NZ" dirty="0" smtClean="0"/>
              <a:t>The effect of resource constraints in the provision of PGD in New Zealand. </a:t>
            </a:r>
          </a:p>
          <a:p>
            <a:endParaRPr lang="en-NZ" dirty="0"/>
          </a:p>
        </p:txBody>
      </p:sp>
    </p:spTree>
    <p:extLst>
      <p:ext uri="{BB962C8B-B14F-4D97-AF65-F5344CB8AC3E}">
        <p14:creationId xmlns:p14="http://schemas.microsoft.com/office/powerpoint/2010/main" val="18008478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defRPr/>
            </a:pPr>
            <a:r>
              <a:rPr lang="en-US" altLang="en-US" dirty="0"/>
              <a:t>Role of clinical genetics service</a:t>
            </a:r>
          </a:p>
        </p:txBody>
      </p:sp>
      <p:sp>
        <p:nvSpPr>
          <p:cNvPr id="84995" name="Rectangle 3"/>
          <p:cNvSpPr>
            <a:spLocks noGrp="1" noChangeArrowheads="1"/>
          </p:cNvSpPr>
          <p:nvPr>
            <p:ph idx="1"/>
          </p:nvPr>
        </p:nvSpPr>
        <p:spPr/>
        <p:txBody>
          <a:bodyPr>
            <a:normAutofit/>
          </a:bodyPr>
          <a:lstStyle/>
          <a:p>
            <a:pPr eaLnBrk="1" hangingPunct="1">
              <a:defRPr/>
            </a:pPr>
            <a:r>
              <a:rPr lang="en-NZ" altLang="en-US" dirty="0"/>
              <a:t>All couples undergoing PGD in NZ must </a:t>
            </a:r>
            <a:r>
              <a:rPr lang="en-NZ" altLang="en-US" dirty="0" smtClean="0"/>
              <a:t>be </a:t>
            </a:r>
            <a:r>
              <a:rPr lang="en-NZ" altLang="en-US" dirty="0"/>
              <a:t>seen by Clinical </a:t>
            </a:r>
            <a:r>
              <a:rPr lang="en-NZ" altLang="en-US" dirty="0" smtClean="0"/>
              <a:t>Geneticists</a:t>
            </a:r>
            <a:endParaRPr lang="en-NZ" altLang="en-US" dirty="0"/>
          </a:p>
          <a:p>
            <a:r>
              <a:rPr lang="en-US" dirty="0"/>
              <a:t>Provide genetic </a:t>
            </a:r>
            <a:r>
              <a:rPr lang="en-US" dirty="0" smtClean="0"/>
              <a:t>counseling </a:t>
            </a:r>
            <a:r>
              <a:rPr lang="en-US" dirty="0"/>
              <a:t>so couples understand their risk and their reproductive options</a:t>
            </a:r>
          </a:p>
          <a:p>
            <a:r>
              <a:rPr lang="en-US" dirty="0"/>
              <a:t>Provide non-directive counselling about PGD</a:t>
            </a:r>
          </a:p>
          <a:p>
            <a:endParaRPr lang="en-US" dirty="0"/>
          </a:p>
          <a:p>
            <a:r>
              <a:rPr lang="en-US" dirty="0"/>
              <a:t>Role </a:t>
            </a:r>
            <a:r>
              <a:rPr lang="en-US" dirty="0" smtClean="0"/>
              <a:t>in </a:t>
            </a:r>
            <a:r>
              <a:rPr lang="en-US" dirty="0"/>
              <a:t>decision regarding </a:t>
            </a:r>
            <a:r>
              <a:rPr lang="en-US" dirty="0" smtClean="0"/>
              <a:t>serious </a:t>
            </a:r>
            <a:r>
              <a:rPr lang="en-US" dirty="0"/>
              <a:t>disorder</a:t>
            </a:r>
          </a:p>
          <a:p>
            <a:pPr eaLnBrk="1" hangingPunct="1">
              <a:defRPr/>
            </a:pPr>
            <a:endParaRPr lang="en-GB" altLang="en-US" dirty="0"/>
          </a:p>
        </p:txBody>
      </p:sp>
    </p:spTree>
    <p:extLst>
      <p:ext uri="{BB962C8B-B14F-4D97-AF65-F5344CB8AC3E}">
        <p14:creationId xmlns:p14="http://schemas.microsoft.com/office/powerpoint/2010/main" val="34815770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PGS technique</a:t>
            </a:r>
            <a:endParaRPr lang="en-US" dirty="0"/>
          </a:p>
        </p:txBody>
      </p:sp>
      <p:pic>
        <p:nvPicPr>
          <p:cNvPr id="4" name="Content Placeholder 3" descr="images.jpeg"/>
          <p:cNvPicPr>
            <a:picLocks noGrp="1" noChangeAspect="1"/>
          </p:cNvPicPr>
          <p:nvPr>
            <p:ph idx="1"/>
          </p:nvPr>
        </p:nvPicPr>
        <p:blipFill>
          <a:blip r:embed="rId2">
            <a:extLst>
              <a:ext uri="{28A0092B-C50C-407E-A947-70E740481C1C}">
                <a14:useLocalDpi xmlns:a14="http://schemas.microsoft.com/office/drawing/2010/main" val="0"/>
              </a:ext>
            </a:extLst>
          </a:blip>
          <a:srcRect t="17245" b="17245"/>
          <a:stretch>
            <a:fillRect/>
          </a:stretch>
        </p:blipFill>
        <p:spPr/>
      </p:pic>
    </p:spTree>
    <p:extLst>
      <p:ext uri="{BB962C8B-B14F-4D97-AF65-F5344CB8AC3E}">
        <p14:creationId xmlns:p14="http://schemas.microsoft.com/office/powerpoint/2010/main" val="10245195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defRPr/>
            </a:pPr>
            <a:r>
              <a:rPr lang="en-NZ" altLang="en-US" dirty="0"/>
              <a:t>Accepted uses of </a:t>
            </a:r>
            <a:r>
              <a:rPr lang="en-NZ" altLang="en-US" dirty="0" smtClean="0"/>
              <a:t>PGS</a:t>
            </a:r>
            <a:endParaRPr lang="en-GB" altLang="en-US" dirty="0"/>
          </a:p>
        </p:txBody>
      </p:sp>
      <p:sp>
        <p:nvSpPr>
          <p:cNvPr id="70659" name="Rectangle 3"/>
          <p:cNvSpPr>
            <a:spLocks noGrp="1" noChangeArrowheads="1"/>
          </p:cNvSpPr>
          <p:nvPr>
            <p:ph type="body" idx="1"/>
          </p:nvPr>
        </p:nvSpPr>
        <p:spPr/>
        <p:txBody>
          <a:bodyPr>
            <a:normAutofit/>
          </a:bodyPr>
          <a:lstStyle/>
          <a:p>
            <a:pPr marL="0" indent="0" eaLnBrk="1" hangingPunct="1">
              <a:buNone/>
              <a:defRPr/>
            </a:pPr>
            <a:r>
              <a:rPr lang="en-NZ" altLang="en-US" dirty="0">
                <a:cs typeface="Tahoma" pitchFamily="34" charset="0"/>
              </a:rPr>
              <a:t>Pre-implantation genetic </a:t>
            </a:r>
            <a:r>
              <a:rPr lang="en-NZ" altLang="en-US" dirty="0" smtClean="0">
                <a:cs typeface="Tahoma" pitchFamily="34" charset="0"/>
              </a:rPr>
              <a:t>screening (PGS) – not publically funded</a:t>
            </a:r>
            <a:endParaRPr lang="en-NZ" altLang="en-US" dirty="0">
              <a:cs typeface="Tahoma" pitchFamily="34" charset="0"/>
            </a:endParaRPr>
          </a:p>
          <a:p>
            <a:pPr eaLnBrk="1" hangingPunct="1">
              <a:defRPr/>
            </a:pPr>
            <a:r>
              <a:rPr lang="en-NZ" dirty="0"/>
              <a:t>diagnosis of non-familial chromosomal disorders (aneuploidy testing) where: </a:t>
            </a:r>
          </a:p>
          <a:p>
            <a:pPr lvl="1" eaLnBrk="1" hangingPunct="1">
              <a:defRPr/>
            </a:pPr>
            <a:r>
              <a:rPr lang="en-NZ" dirty="0"/>
              <a:t>(</a:t>
            </a:r>
            <a:r>
              <a:rPr lang="en-NZ" dirty="0" err="1"/>
              <a:t>i</a:t>
            </a:r>
            <a:r>
              <a:rPr lang="en-NZ" dirty="0"/>
              <a:t>) the woman is of advanced reproductive age</a:t>
            </a:r>
          </a:p>
          <a:p>
            <a:pPr lvl="1" eaLnBrk="1" hangingPunct="1">
              <a:defRPr/>
            </a:pPr>
            <a:r>
              <a:rPr lang="en-NZ" dirty="0"/>
              <a:t>(ii) the woman has had recurrent implantation failure or recurrent miscarriage</a:t>
            </a:r>
            <a:endParaRPr lang="en-GB" altLang="en-US" dirty="0"/>
          </a:p>
        </p:txBody>
      </p:sp>
    </p:spTree>
    <p:extLst>
      <p:ext uri="{BB962C8B-B14F-4D97-AF65-F5344CB8AC3E}">
        <p14:creationId xmlns:p14="http://schemas.microsoft.com/office/powerpoint/2010/main" val="162894677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381</TotalTime>
  <Words>1587</Words>
  <Application>Microsoft Office PowerPoint</Application>
  <PresentationFormat>On-screen Show (4:3)</PresentationFormat>
  <Paragraphs>120</Paragraphs>
  <Slides>19</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Tahoma</vt:lpstr>
      <vt:lpstr>1_Office Theme</vt:lpstr>
      <vt:lpstr>Genetic screening in NZ fertility clinics </vt:lpstr>
      <vt:lpstr>Pre-conceptual reproductive carrier screening </vt:lpstr>
      <vt:lpstr>Pre-conceptual reproductive carrier screening </vt:lpstr>
      <vt:lpstr>PGD technique</vt:lpstr>
      <vt:lpstr>Accepted uses of PGD – HART act 2004</vt:lpstr>
      <vt:lpstr>Preimplantation genetic diagnosis (PGD)</vt:lpstr>
      <vt:lpstr>Role of clinical genetics service</vt:lpstr>
      <vt:lpstr>PGS technique</vt:lpstr>
      <vt:lpstr>Accepted uses of PGS</vt:lpstr>
      <vt:lpstr>Pre-implantation genetic screening (PGS)</vt:lpstr>
      <vt:lpstr> Preimplantation Genetic Screening (PGS)</vt:lpstr>
      <vt:lpstr>Limitations</vt:lpstr>
      <vt:lpstr>“Healthy Babies after Intrauterine Transfer of Mosaic Aneuploid Blastocysts” NEJM 373:21</vt:lpstr>
      <vt:lpstr>PGS in NZ</vt:lpstr>
      <vt:lpstr>HFEA UK – patient information</vt:lpstr>
      <vt:lpstr>Who should decide whether a disorder causes serious impairment?</vt:lpstr>
      <vt:lpstr>Human Fertilization and Embryology Authority (HFEA) - UK </vt:lpstr>
      <vt:lpstr>UK legislation: preimplantation testing</vt:lpstr>
      <vt:lpstr>Genetic counseling in the future</vt:lpstr>
    </vt:vector>
  </TitlesOfParts>
  <Company>healthAlliance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Juliet Taylor (ADHB)</dc:creator>
  <cp:lastModifiedBy>Isabel Ross</cp:lastModifiedBy>
  <cp:revision>31</cp:revision>
  <dcterms:created xsi:type="dcterms:W3CDTF">2017-01-23T22:29:43Z</dcterms:created>
  <dcterms:modified xsi:type="dcterms:W3CDTF">2017-02-28T22:48:50Z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958881440</vt:i4>
  </property>
  <property fmtid="{D5CDD505-2E9C-101B-9397-08002B2CF9AE}" pid="3" name="_NewReviewCycle">
    <vt:lpwstr/>
  </property>
  <property fmtid="{D5CDD505-2E9C-101B-9397-08002B2CF9AE}" pid="4" name="_EmailSubject">
    <vt:lpwstr>ACART symposium</vt:lpwstr>
  </property>
  <property fmtid="{D5CDD505-2E9C-101B-9397-08002B2CF9AE}" pid="5" name="_AuthorEmail">
    <vt:lpwstr>JulietTaylor@adhb.govt.nz</vt:lpwstr>
  </property>
  <property fmtid="{D5CDD505-2E9C-101B-9397-08002B2CF9AE}" pid="6" name="_AuthorEmailDisplayName">
    <vt:lpwstr>Juliet Taylor (ADHB)</vt:lpwstr>
  </property>
</Properties>
</file>