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1" r:id="rId4"/>
    <p:sldId id="263" r:id="rId5"/>
    <p:sldId id="264" r:id="rId6"/>
    <p:sldId id="260"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46921"/>
  </p:normalViewPr>
  <p:slideViewPr>
    <p:cSldViewPr snapToGrid="0" snapToObjects="1">
      <p:cViewPr varScale="1">
        <p:scale>
          <a:sx n="53" d="100"/>
          <a:sy n="53" d="100"/>
        </p:scale>
        <p:origin x="19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CFF2B-FE56-B042-B3E5-FE8227C5537E}" type="datetimeFigureOut">
              <a:rPr lang="en-US" smtClean="0"/>
              <a:t>3/3/2017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4DC54-81AA-1043-814C-15436819C440}" type="slidenum">
              <a:rPr lang="en-US" smtClean="0"/>
              <a:t>‹#›</a:t>
            </a:fld>
            <a:endParaRPr lang="en-US"/>
          </a:p>
        </p:txBody>
      </p:sp>
    </p:spTree>
    <p:extLst>
      <p:ext uri="{BB962C8B-B14F-4D97-AF65-F5344CB8AC3E}">
        <p14:creationId xmlns:p14="http://schemas.microsoft.com/office/powerpoint/2010/main" val="6253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Gareth (specific issue of embryo research), </a:t>
            </a:r>
          </a:p>
          <a:p>
            <a:endParaRPr lang="en-US" baseline="0" dirty="0" smtClean="0"/>
          </a:p>
          <a:p>
            <a:r>
              <a:rPr lang="en-US" baseline="0" dirty="0" smtClean="0"/>
              <a:t>Colin </a:t>
            </a:r>
            <a:r>
              <a:rPr lang="mr-IN" baseline="0" dirty="0" smtClean="0"/>
              <a:t>–</a:t>
            </a:r>
            <a:r>
              <a:rPr lang="en-AU" baseline="0" dirty="0" smtClean="0"/>
              <a:t>’elusive search for consensus’</a:t>
            </a:r>
            <a:r>
              <a:rPr lang="en-US" baseline="0" dirty="0" smtClean="0"/>
              <a:t> theoretical analysis of strategies/solutions to regulating  (not all great) -  formulating policy </a:t>
            </a:r>
            <a:r>
              <a:rPr lang="mr-IN" baseline="0" dirty="0" smtClean="0"/>
              <a:t>–</a:t>
            </a:r>
            <a:r>
              <a:rPr lang="en-US" baseline="0" dirty="0" smtClean="0"/>
              <a:t> background morally diverse views.</a:t>
            </a:r>
          </a:p>
          <a:p>
            <a:endParaRPr lang="en-US" baseline="0" dirty="0" smtClean="0"/>
          </a:p>
          <a:p>
            <a:r>
              <a:rPr lang="en-US" baseline="0" dirty="0" smtClean="0"/>
              <a:t>Short amount of time </a:t>
            </a:r>
            <a:r>
              <a:rPr lang="mr-IN" baseline="0" dirty="0" smtClean="0"/>
              <a:t>–</a:t>
            </a:r>
            <a:r>
              <a:rPr lang="en-US" baseline="0" dirty="0" smtClean="0"/>
              <a:t> focus on one particular theme in particular </a:t>
            </a:r>
            <a:r>
              <a:rPr lang="mr-IN" baseline="0" dirty="0" smtClean="0"/>
              <a:t>…</a:t>
            </a:r>
            <a:r>
              <a:rPr lang="en-AU" baseline="0" dirty="0" smtClean="0"/>
              <a:t> emerged from Gareth and </a:t>
            </a:r>
            <a:r>
              <a:rPr lang="en-AU" baseline="0" dirty="0" err="1" smtClean="0"/>
              <a:t>Colins</a:t>
            </a:r>
            <a:r>
              <a:rPr lang="en-AU" baseline="0" dirty="0" smtClean="0"/>
              <a:t> presentations </a:t>
            </a:r>
            <a:r>
              <a:rPr lang="mr-IN" baseline="0" dirty="0" smtClean="0"/>
              <a:t>…</a:t>
            </a:r>
            <a:r>
              <a:rPr lang="en-AU" baseline="0" dirty="0" smtClean="0"/>
              <a:t> ‘road blocks’/regulatory impasse under the HART Act </a:t>
            </a:r>
            <a:r>
              <a:rPr lang="mr-IN" baseline="0" dirty="0" smtClean="0"/>
              <a:t>–</a:t>
            </a:r>
            <a:r>
              <a:rPr lang="en-AU" baseline="0" dirty="0" smtClean="0"/>
              <a:t> the implications it has on the ‘legitimacy’ of policy (is it consistent with accepted values/principles underpinning legal system).</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854DC54-81AA-1043-814C-15436819C440}" type="slidenum">
              <a:rPr lang="en-US" smtClean="0"/>
              <a:t>1</a:t>
            </a:fld>
            <a:endParaRPr lang="en-US"/>
          </a:p>
        </p:txBody>
      </p:sp>
    </p:spTree>
    <p:extLst>
      <p:ext uri="{BB962C8B-B14F-4D97-AF65-F5344CB8AC3E}">
        <p14:creationId xmlns:p14="http://schemas.microsoft.com/office/powerpoint/2010/main" val="75970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smtClean="0"/>
              <a:t>Gareth: roadblock </a:t>
            </a:r>
            <a:r>
              <a:rPr lang="mr-IN" b="1" baseline="0" dirty="0" smtClean="0"/>
              <a:t>–</a:t>
            </a:r>
            <a:r>
              <a:rPr lang="en-AU" b="1" baseline="0" dirty="0" smtClean="0"/>
              <a:t> advice not adopted in 2007 </a:t>
            </a:r>
            <a:r>
              <a:rPr lang="mr-IN" b="1" baseline="0" dirty="0" smtClean="0"/>
              <a:t>–</a:t>
            </a:r>
            <a:r>
              <a:rPr lang="en-AU" b="1" baseline="0" dirty="0" smtClean="0"/>
              <a:t> outcome is inconsistency, bad outcome for patients,  (stem cells -  science &amp; society)</a:t>
            </a:r>
            <a:endParaRPr lang="en-US" b="1" dirty="0" smtClean="0"/>
          </a:p>
          <a:p>
            <a:r>
              <a:rPr lang="en-US" b="1" dirty="0" smtClean="0"/>
              <a:t>Colin: </a:t>
            </a:r>
            <a:r>
              <a:rPr lang="en-US" b="1" dirty="0" err="1" smtClean="0"/>
              <a:t>unilateratal</a:t>
            </a:r>
            <a:r>
              <a:rPr lang="en-US" b="1" dirty="0" smtClean="0"/>
              <a:t> executive decision</a:t>
            </a:r>
            <a:r>
              <a:rPr lang="en-US" b="1" baseline="0" dirty="0" smtClean="0"/>
              <a:t> making: ‘executive fiat’ -  doubts as to whether power vested in Minister.       </a:t>
            </a:r>
          </a:p>
          <a:p>
            <a:endParaRPr lang="en-US" b="1" baseline="0" dirty="0" smtClean="0"/>
          </a:p>
          <a:p>
            <a:r>
              <a:rPr lang="en-US" b="1" dirty="0" smtClean="0"/>
              <a:t>Purpose of the Act: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Secure the benefits</a:t>
            </a:r>
            <a:r>
              <a:rPr lang="en-US" b="1" baseline="0" dirty="0" smtClean="0"/>
              <a:t> </a:t>
            </a:r>
            <a:r>
              <a:rPr lang="en-US" baseline="0" dirty="0" smtClean="0"/>
              <a:t>of ART/research for individuals and society </a:t>
            </a:r>
            <a:r>
              <a:rPr lang="mr-IN" baseline="0" dirty="0" smtClean="0"/>
              <a:t>–</a:t>
            </a:r>
            <a:r>
              <a:rPr lang="en-US" baseline="0" dirty="0" smtClean="0"/>
              <a:t> by taking appropriate measures for the protection and promotion of the health, safety, dignity, and rights of all individuals, but particularly those of women and children, in the use of these procedures and research.  </a:t>
            </a:r>
            <a:endParaRPr lang="en-US" sz="1200" kern="1200" dirty="0" smtClean="0">
              <a:solidFill>
                <a:schemeClr val="tx1"/>
              </a:solidFill>
              <a:effectLst/>
              <a:latin typeface="+mn-lt"/>
              <a:ea typeface="+mn-ea"/>
              <a:cs typeface="+mn-cs"/>
            </a:endParaRPr>
          </a:p>
          <a:p>
            <a:endParaRPr lang="en-US" dirty="0" smtClean="0"/>
          </a:p>
          <a:p>
            <a:r>
              <a:rPr lang="en-US" b="1" dirty="0" smtClean="0"/>
              <a:t>Provide</a:t>
            </a:r>
            <a:r>
              <a:rPr lang="en-US" b="1" baseline="0" dirty="0" smtClean="0"/>
              <a:t> a robust and flexible framework </a:t>
            </a:r>
            <a:r>
              <a:rPr lang="en-US" baseline="0" dirty="0" smtClean="0"/>
              <a:t>for regulating and guiding the performance of ART and Research</a:t>
            </a:r>
          </a:p>
          <a:p>
            <a:r>
              <a:rPr lang="en-US" b="1" baseline="0" dirty="0" smtClean="0"/>
              <a:t>Principles to guide </a:t>
            </a:r>
            <a:r>
              <a:rPr lang="mr-IN" b="1" baseline="0" dirty="0" smtClean="0"/>
              <a:t>…</a:t>
            </a:r>
            <a:endParaRPr lang="en-US" b="1" dirty="0"/>
          </a:p>
        </p:txBody>
      </p:sp>
      <p:sp>
        <p:nvSpPr>
          <p:cNvPr id="4" name="Slide Number Placeholder 3"/>
          <p:cNvSpPr>
            <a:spLocks noGrp="1"/>
          </p:cNvSpPr>
          <p:nvPr>
            <p:ph type="sldNum" sz="quarter" idx="10"/>
          </p:nvPr>
        </p:nvSpPr>
        <p:spPr/>
        <p:txBody>
          <a:bodyPr/>
          <a:lstStyle/>
          <a:p>
            <a:fld id="{5854DC54-81AA-1043-814C-15436819C440}" type="slidenum">
              <a:rPr lang="en-US" smtClean="0"/>
              <a:t>2</a:t>
            </a:fld>
            <a:endParaRPr lang="en-US"/>
          </a:p>
        </p:txBody>
      </p:sp>
    </p:spTree>
    <p:extLst>
      <p:ext uri="{BB962C8B-B14F-4D97-AF65-F5344CB8AC3E}">
        <p14:creationId xmlns:p14="http://schemas.microsoft.com/office/powerpoint/2010/main" val="206837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lots of ACART’s advice/policy revision has progressed - n</a:t>
            </a:r>
            <a:r>
              <a:rPr lang="en-US" dirty="0" smtClean="0"/>
              <a:t>ot true if all  </a:t>
            </a:r>
            <a:r>
              <a:rPr lang="mr-IN" dirty="0" smtClean="0"/>
              <a:t>…</a:t>
            </a:r>
            <a:r>
              <a:rPr lang="en-AU" dirty="0" smtClean="0"/>
              <a:t> revisit</a:t>
            </a:r>
            <a:r>
              <a:rPr lang="en-AU" baseline="0" dirty="0" smtClean="0"/>
              <a:t> the Framework that we have</a:t>
            </a:r>
            <a:endParaRPr lang="en-US" dirty="0" smtClean="0"/>
          </a:p>
          <a:p>
            <a:endParaRPr lang="en-AU" baseline="0" dirty="0" smtClean="0"/>
          </a:p>
          <a:p>
            <a:r>
              <a:rPr lang="en-AU" b="1" baseline="0" dirty="0" smtClean="0"/>
              <a:t>Embryo Research: advice to Minister, extensive consultation (2007-asked not to undertake further work) )</a:t>
            </a:r>
          </a:p>
          <a:p>
            <a:r>
              <a:rPr lang="en-AU" b="1" baseline="0" dirty="0" smtClean="0"/>
              <a:t>Tissue typing </a:t>
            </a:r>
            <a:r>
              <a:rPr lang="mr-IN" b="1" baseline="0" dirty="0" smtClean="0"/>
              <a:t>–</a:t>
            </a:r>
            <a:r>
              <a:rPr lang="en-AU" b="1" baseline="0" dirty="0" smtClean="0"/>
              <a:t> guidelines/advice with Minister from 2010 </a:t>
            </a:r>
            <a:r>
              <a:rPr lang="mr-IN" b="1" baseline="0" dirty="0" smtClean="0"/>
              <a:t>–</a:t>
            </a:r>
            <a:r>
              <a:rPr lang="en-AU" b="1" baseline="0" dirty="0" smtClean="0"/>
              <a:t> 2014 </a:t>
            </a:r>
          </a:p>
          <a:p>
            <a:endParaRPr lang="en-AU" b="1" baseline="0" dirty="0" smtClean="0"/>
          </a:p>
          <a:p>
            <a:r>
              <a:rPr lang="en-US" sz="1200" b="1" kern="1200" dirty="0" smtClean="0">
                <a:solidFill>
                  <a:schemeClr val="tx1"/>
                </a:solidFill>
                <a:effectLst/>
                <a:latin typeface="+mn-lt"/>
                <a:ea typeface="+mn-ea"/>
                <a:cs typeface="+mn-cs"/>
              </a:rPr>
              <a:t>Suggest - HART Act establishes broad, mid-level principles and empowers a quasi-independent body to formulate guidelines and provide advice to the Minister with what </a:t>
            </a:r>
            <a:r>
              <a:rPr lang="en-US" sz="1200" b="1" i="1" kern="1200" dirty="0" smtClean="0">
                <a:solidFill>
                  <a:schemeClr val="tx1"/>
                </a:solidFill>
                <a:effectLst/>
                <a:latin typeface="+mn-lt"/>
                <a:ea typeface="+mn-ea"/>
                <a:cs typeface="+mn-cs"/>
              </a:rPr>
              <a:t>prima facie </a:t>
            </a:r>
            <a:r>
              <a:rPr lang="en-US" sz="1200" b="1" kern="1200" dirty="0" smtClean="0">
                <a:solidFill>
                  <a:schemeClr val="tx1"/>
                </a:solidFill>
                <a:effectLst/>
                <a:latin typeface="+mn-lt"/>
                <a:ea typeface="+mn-ea"/>
                <a:cs typeface="+mn-cs"/>
              </a:rPr>
              <a:t>appears to be minimal political involvement</a:t>
            </a:r>
            <a:r>
              <a:rPr lang="en-US" sz="1200" kern="1200" dirty="0" smtClean="0">
                <a:solidFill>
                  <a:schemeClr val="tx1"/>
                </a:solidFill>
                <a:effectLst/>
                <a:latin typeface="+mn-lt"/>
                <a:ea typeface="+mn-ea"/>
                <a:cs typeface="+mn-cs"/>
              </a:rPr>
              <a:t>.</a:t>
            </a:r>
          </a:p>
          <a:p>
            <a:endParaRPr lang="en-NZ" sz="1200" kern="1200" dirty="0" smtClean="0">
              <a:solidFill>
                <a:schemeClr val="tx1"/>
              </a:solidFill>
              <a:effectLst/>
              <a:latin typeface="+mn-lt"/>
              <a:ea typeface="+mn-ea"/>
              <a:cs typeface="+mn-cs"/>
            </a:endParaRPr>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5854DC54-81AA-1043-814C-15436819C440}" type="slidenum">
              <a:rPr lang="en-US" smtClean="0"/>
              <a:t>3</a:t>
            </a:fld>
            <a:endParaRPr lang="en-US"/>
          </a:p>
        </p:txBody>
      </p:sp>
    </p:spTree>
    <p:extLst>
      <p:ext uri="{BB962C8B-B14F-4D97-AF65-F5344CB8AC3E}">
        <p14:creationId xmlns:p14="http://schemas.microsoft.com/office/powerpoint/2010/main" val="137382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Procedural: requirements of ACART,</a:t>
            </a:r>
            <a:r>
              <a:rPr lang="en-US" baseline="0" dirty="0" smtClean="0"/>
              <a:t> Minister </a:t>
            </a:r>
            <a:r>
              <a:rPr lang="mr-IN" baseline="0" dirty="0" smtClean="0"/>
              <a:t>–</a:t>
            </a:r>
            <a:r>
              <a:rPr lang="en-US" baseline="0" dirty="0" smtClean="0"/>
              <a:t> advice/guidelines</a:t>
            </a:r>
            <a:endParaRPr lang="en-US" dirty="0" smtClean="0"/>
          </a:p>
          <a:p>
            <a:endParaRPr lang="en-US" dirty="0" smtClean="0"/>
          </a:p>
          <a:p>
            <a:r>
              <a:rPr lang="en-US" dirty="0" smtClean="0"/>
              <a:t>Some of us who have spent</a:t>
            </a:r>
            <a:r>
              <a:rPr lang="en-US" baseline="0" dirty="0" smtClean="0"/>
              <a:t> time </a:t>
            </a:r>
            <a:r>
              <a:rPr lang="en-US" baseline="0" dirty="0" err="1" smtClean="0"/>
              <a:t>analysing</a:t>
            </a:r>
            <a:r>
              <a:rPr lang="en-US" baseline="0" dirty="0" smtClean="0"/>
              <a:t> the HART Act 2004 </a:t>
            </a:r>
            <a:r>
              <a:rPr lang="mr-IN" baseline="0" dirty="0" smtClean="0"/>
              <a:t>–</a:t>
            </a:r>
            <a:r>
              <a:rPr lang="en-US" baseline="0" dirty="0" smtClean="0"/>
              <a:t>  suggest that </a:t>
            </a:r>
            <a:r>
              <a:rPr lang="en-US" dirty="0" smtClean="0"/>
              <a:t>intention of parliament </a:t>
            </a:r>
            <a:r>
              <a:rPr lang="en-US" baseline="0" dirty="0" smtClean="0"/>
              <a:t>ACART was an i</a:t>
            </a:r>
            <a:r>
              <a:rPr lang="en-US" dirty="0" smtClean="0"/>
              <a:t>ndependent “policy making body”, </a:t>
            </a:r>
            <a:r>
              <a:rPr lang="en-US" b="1" dirty="0" smtClean="0"/>
              <a:t>versus</a:t>
            </a:r>
            <a:r>
              <a:rPr lang="en-US" b="1" baseline="0" dirty="0" smtClean="0"/>
              <a:t> an alternative interpretation that it is merely</a:t>
            </a:r>
            <a:r>
              <a:rPr lang="en-US" b="1" dirty="0" smtClean="0"/>
              <a:t>  an ‘advisory’  committee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Mechanics: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Act only requires that ACART “consult” with the </a:t>
            </a:r>
            <a:r>
              <a:rPr lang="en-US" sz="1200" b="1" kern="1200" dirty="0" err="1" smtClean="0">
                <a:solidFill>
                  <a:schemeClr val="tx1"/>
                </a:solidFill>
                <a:effectLst/>
                <a:latin typeface="+mn-lt"/>
                <a:ea typeface="+mn-ea"/>
                <a:cs typeface="+mn-cs"/>
              </a:rPr>
              <a:t>Mr</a:t>
            </a:r>
            <a:r>
              <a:rPr lang="en-US" sz="1200" b="1" kern="1200" dirty="0" smtClean="0">
                <a:solidFill>
                  <a:schemeClr val="tx1"/>
                </a:solidFill>
                <a:effectLst/>
                <a:latin typeface="+mn-lt"/>
                <a:ea typeface="+mn-ea"/>
                <a:cs typeface="+mn-cs"/>
              </a:rPr>
              <a:t> on proposed guidelines and the </a:t>
            </a:r>
            <a:r>
              <a:rPr lang="en-US" sz="1200" b="1" kern="1200" dirty="0" err="1" smtClean="0">
                <a:solidFill>
                  <a:schemeClr val="tx1"/>
                </a:solidFill>
                <a:effectLst/>
                <a:latin typeface="+mn-lt"/>
                <a:ea typeface="+mn-ea"/>
                <a:cs typeface="+mn-cs"/>
              </a:rPr>
              <a:t>Mr</a:t>
            </a:r>
            <a:r>
              <a:rPr lang="en-US" sz="1200" b="1" kern="1200" dirty="0" smtClean="0">
                <a:solidFill>
                  <a:schemeClr val="tx1"/>
                </a:solidFill>
                <a:effectLst/>
                <a:latin typeface="+mn-lt"/>
                <a:ea typeface="+mn-ea"/>
                <a:cs typeface="+mn-cs"/>
              </a:rPr>
              <a:t> must merely “table” guidelines in Parliament prior to introducing them</a:t>
            </a:r>
            <a:r>
              <a:rPr lang="en-US" sz="1200" kern="1200" dirty="0" smtClean="0">
                <a:solidFill>
                  <a:schemeClr val="tx1"/>
                </a:solidFill>
                <a:effectLst/>
                <a:latin typeface="+mn-lt"/>
                <a:ea typeface="+mn-ea"/>
                <a:cs typeface="+mn-cs"/>
              </a:rPr>
              <a:t>. While this the spirit of the law</a:t>
            </a:r>
            <a:r>
              <a:rPr lang="en-US" sz="1200" kern="1200" baseline="0" dirty="0" smtClean="0">
                <a:solidFill>
                  <a:schemeClr val="tx1"/>
                </a:solidFill>
                <a:effectLst/>
                <a:latin typeface="+mn-lt"/>
                <a:ea typeface="+mn-ea"/>
                <a:cs typeface="+mn-cs"/>
              </a:rPr>
              <a:t> </a:t>
            </a:r>
            <a:r>
              <a:rPr lang="mr-IN" sz="1200" kern="1200" baseline="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endParaRPr lang="en-NZ" sz="1200" kern="1200" baseline="0" dirty="0" smtClean="0">
              <a:solidFill>
                <a:schemeClr val="tx1"/>
              </a:solidFill>
              <a:effectLst/>
              <a:latin typeface="+mn-lt"/>
              <a:ea typeface="+mn-ea"/>
              <a:cs typeface="+mn-cs"/>
            </a:endParaRPr>
          </a:p>
          <a:p>
            <a:endParaRPr lang="en-NZ"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Is the</a:t>
            </a:r>
            <a:r>
              <a:rPr lang="en-US" sz="1200" b="1" kern="1200" baseline="0" dirty="0" smtClean="0">
                <a:solidFill>
                  <a:schemeClr val="tx1"/>
                </a:solidFill>
                <a:effectLst/>
                <a:latin typeface="+mn-lt"/>
                <a:ea typeface="+mn-ea"/>
                <a:cs typeface="+mn-cs"/>
              </a:rPr>
              <a:t> Minister</a:t>
            </a:r>
            <a:r>
              <a:rPr lang="en-US" sz="1200" b="1" kern="1200" dirty="0" smtClean="0">
                <a:solidFill>
                  <a:schemeClr val="tx1"/>
                </a:solidFill>
                <a:effectLst/>
                <a:latin typeface="+mn-lt"/>
                <a:ea typeface="+mn-ea"/>
                <a:cs typeface="+mn-cs"/>
              </a:rPr>
              <a:t> given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power to make unilateral policy decisions, which is effectively what happens if ACART’s advice is rejected without providing a public response</a:t>
            </a:r>
            <a:r>
              <a:rPr lang="en-NZ" b="1" dirty="0" smtClean="0">
                <a:effectLst/>
              </a:rPr>
              <a:t> .  [research on</a:t>
            </a:r>
            <a:r>
              <a:rPr lang="en-NZ" b="1" baseline="0" dirty="0" smtClean="0">
                <a:effectLst/>
              </a:rPr>
              <a:t> embryos </a:t>
            </a:r>
            <a:r>
              <a:rPr lang="mr-IN" b="1" baseline="0" dirty="0" smtClean="0">
                <a:effectLst/>
              </a:rPr>
              <a:t>–</a:t>
            </a:r>
            <a:r>
              <a:rPr lang="en-NZ" b="1" baseline="0" dirty="0" smtClean="0">
                <a:effectLst/>
              </a:rPr>
              <a:t> considered under s 37-</a:t>
            </a:r>
          </a:p>
          <a:p>
            <a:r>
              <a:rPr lang="en-NZ" b="1" baseline="0" dirty="0" smtClean="0">
                <a:effectLst/>
              </a:rPr>
              <a:t>HLA tissue typing : </a:t>
            </a:r>
            <a:r>
              <a:rPr lang="en-NZ" b="0" baseline="0" dirty="0" smtClean="0">
                <a:effectLst/>
              </a:rPr>
              <a:t>’Consultation with the Minister on the Proposed PGD with HLA TT Guidelines</a:t>
            </a:r>
            <a:r>
              <a:rPr lang="en-NZ" b="1" baseline="0" dirty="0" smtClean="0">
                <a:effectLst/>
              </a:rPr>
              <a:t>’</a:t>
            </a:r>
            <a:endParaRPr lang="en-US" b="1" dirty="0" smtClean="0"/>
          </a:p>
          <a:p>
            <a:endParaRPr lang="en-US" dirty="0" smtClean="0"/>
          </a:p>
          <a:p>
            <a:r>
              <a:rPr lang="en-US" dirty="0" smtClean="0"/>
              <a:t>ACART </a:t>
            </a:r>
            <a:r>
              <a:rPr lang="mr-IN" dirty="0" smtClean="0"/>
              <a:t>–</a:t>
            </a:r>
            <a:r>
              <a:rPr lang="en-US" dirty="0" smtClean="0"/>
              <a:t> s 34(2) Minister</a:t>
            </a:r>
            <a:r>
              <a:rPr lang="en-US" baseline="0" dirty="0" smtClean="0"/>
              <a:t> may terminate the appointment of member by  written notice.</a:t>
            </a:r>
            <a:endParaRPr lang="en-US" dirty="0"/>
          </a:p>
        </p:txBody>
      </p:sp>
      <p:sp>
        <p:nvSpPr>
          <p:cNvPr id="4" name="Slide Number Placeholder 3"/>
          <p:cNvSpPr>
            <a:spLocks noGrp="1"/>
          </p:cNvSpPr>
          <p:nvPr>
            <p:ph type="sldNum" sz="quarter" idx="10"/>
          </p:nvPr>
        </p:nvSpPr>
        <p:spPr/>
        <p:txBody>
          <a:bodyPr/>
          <a:lstStyle/>
          <a:p>
            <a:fld id="{5854DC54-81AA-1043-814C-15436819C440}" type="slidenum">
              <a:rPr lang="en-US" smtClean="0"/>
              <a:t>4</a:t>
            </a:fld>
            <a:endParaRPr lang="en-US"/>
          </a:p>
        </p:txBody>
      </p:sp>
    </p:spTree>
    <p:extLst>
      <p:ext uri="{BB962C8B-B14F-4D97-AF65-F5344CB8AC3E}">
        <p14:creationId xmlns:p14="http://schemas.microsoft.com/office/powerpoint/2010/main" val="62612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Eg</a:t>
            </a:r>
            <a:r>
              <a:rPr lang="en-US" baseline="0" dirty="0" smtClean="0"/>
              <a:t>: research (embryo research not permissible); HLA TT (TT only lawful if future child at risk of a genetic d/or, unlawful if no genetic risk).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Procedural legitimacy: does the debate matter?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Substantive legitimacy: is the policy position legitimate </a:t>
            </a:r>
            <a:r>
              <a:rPr lang="mr-IN" baseline="0" dirty="0" smtClean="0"/>
              <a:t>–</a:t>
            </a:r>
            <a:r>
              <a:rPr lang="en-US" baseline="0" dirty="0" smtClean="0"/>
              <a:t> </a:t>
            </a:r>
            <a:r>
              <a:rPr lang="en-US" baseline="0" dirty="0" err="1" smtClean="0"/>
              <a:t>ie</a:t>
            </a:r>
            <a:r>
              <a:rPr lang="en-US" baseline="0" dirty="0" smtClean="0"/>
              <a:t> by reference to principles endorsed in a liberal democratic society </a:t>
            </a:r>
            <a:r>
              <a:rPr lang="mr-IN" baseline="0" dirty="0" smtClean="0"/>
              <a:t>–</a:t>
            </a:r>
            <a:r>
              <a:rPr lang="en-US" baseline="0" dirty="0" smtClean="0"/>
              <a:t> HART Act principles, plus the bigger picture of regulatory legitimacy (transparency, proportionality, consistency).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we achieving this in the hard cases?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Transparency</a:t>
            </a:r>
            <a:r>
              <a:rPr lang="en-US" sz="1200" b="1" kern="1200" baseline="0" dirty="0" smtClean="0">
                <a:solidFill>
                  <a:schemeClr val="tx1"/>
                </a:solidFill>
                <a:effectLst/>
                <a:latin typeface="+mn-lt"/>
                <a:ea typeface="+mn-ea"/>
                <a:cs typeface="+mn-cs"/>
              </a:rPr>
              <a:t> &amp;</a:t>
            </a:r>
            <a:r>
              <a:rPr lang="en-US" sz="1200" b="1" kern="1200" dirty="0" smtClean="0">
                <a:solidFill>
                  <a:schemeClr val="tx1"/>
                </a:solidFill>
                <a:effectLst/>
                <a:latin typeface="+mn-lt"/>
                <a:ea typeface="+mn-ea"/>
                <a:cs typeface="+mn-cs"/>
              </a:rPr>
              <a:t> accountability to the public –requires</a:t>
            </a:r>
            <a:r>
              <a:rPr lang="en-US" sz="1200" b="1" kern="1200" baseline="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public response</a:t>
            </a:r>
            <a:r>
              <a:rPr lang="en-US" sz="1200" b="1" kern="1200" baseline="0" dirty="0" smtClean="0">
                <a:solidFill>
                  <a:schemeClr val="tx1"/>
                </a:solidFill>
                <a:effectLst/>
                <a:latin typeface="+mn-lt"/>
                <a:ea typeface="+mn-ea"/>
                <a:cs typeface="+mn-cs"/>
              </a:rPr>
              <a:t> to consultation ..</a:t>
            </a:r>
            <a:r>
              <a:rPr lang="en-US" sz="1200" b="1" kern="1200" dirty="0" smtClean="0">
                <a:solidFill>
                  <a:schemeClr val="tx1"/>
                </a:solidFill>
                <a:effectLst/>
                <a:latin typeface="+mn-lt"/>
                <a:ea typeface="+mn-ea"/>
                <a:cs typeface="+mn-cs"/>
              </a:rPr>
              <a:t>. Justification </a:t>
            </a:r>
            <a:r>
              <a:rPr lang="mr-IN"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subject</a:t>
            </a:r>
            <a:r>
              <a:rPr lang="en-US" sz="1200" b="1" kern="1200" baseline="0" dirty="0" smtClean="0">
                <a:solidFill>
                  <a:schemeClr val="tx1"/>
                </a:solidFill>
                <a:effectLst/>
                <a:latin typeface="+mn-lt"/>
                <a:ea typeface="+mn-ea"/>
                <a:cs typeface="+mn-cs"/>
              </a:rPr>
              <a:t> to Act, </a:t>
            </a:r>
            <a:r>
              <a:rPr lang="en-US" sz="1200" b="1" kern="1200" dirty="0" smtClean="0">
                <a:solidFill>
                  <a:schemeClr val="tx1"/>
                </a:solidFill>
                <a:effectLst/>
                <a:latin typeface="+mn-lt"/>
                <a:ea typeface="+mn-ea"/>
                <a:cs typeface="+mn-cs"/>
              </a:rPr>
              <a:t> by</a:t>
            </a:r>
            <a:r>
              <a:rPr lang="en-US" sz="1200" b="1" kern="1200" baseline="0" dirty="0" smtClean="0">
                <a:solidFill>
                  <a:schemeClr val="tx1"/>
                </a:solidFill>
                <a:effectLst/>
                <a:latin typeface="+mn-lt"/>
                <a:ea typeface="+mn-ea"/>
                <a:cs typeface="+mn-cs"/>
              </a:rPr>
              <a:t> ACART, Minister </a:t>
            </a:r>
            <a:r>
              <a:rPr lang="mr-IN" sz="1200" b="1" kern="1200" baseline="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Need</a:t>
            </a:r>
            <a:r>
              <a:rPr lang="en-US" sz="1200" b="1" kern="1200" baseline="0" dirty="0" smtClean="0">
                <a:solidFill>
                  <a:schemeClr val="tx1"/>
                </a:solidFill>
                <a:effectLst/>
                <a:latin typeface="+mn-lt"/>
                <a:ea typeface="+mn-ea"/>
                <a:cs typeface="+mn-cs"/>
              </a:rPr>
              <a:t> to m</a:t>
            </a:r>
            <a:r>
              <a:rPr lang="en-US" sz="1200" b="1" kern="1200" dirty="0" smtClean="0">
                <a:solidFill>
                  <a:schemeClr val="tx1"/>
                </a:solidFill>
                <a:effectLst/>
                <a:latin typeface="+mn-lt"/>
                <a:ea typeface="+mn-ea"/>
                <a:cs typeface="+mn-cs"/>
              </a:rPr>
              <a:t>ake</a:t>
            </a:r>
            <a:r>
              <a:rPr lang="en-US" sz="1200" b="1" kern="1200" baseline="0" dirty="0" smtClean="0">
                <a:solidFill>
                  <a:schemeClr val="tx1"/>
                </a:solidFill>
                <a:effectLst/>
                <a:latin typeface="+mn-lt"/>
                <a:ea typeface="+mn-ea"/>
                <a:cs typeface="+mn-cs"/>
              </a:rPr>
              <a:t> the HART Act processes w</a:t>
            </a:r>
            <a:r>
              <a:rPr lang="en-US" sz="1200" b="1" kern="1200" dirty="0" smtClean="0">
                <a:solidFill>
                  <a:schemeClr val="tx1"/>
                </a:solidFill>
                <a:effectLst/>
                <a:latin typeface="+mn-lt"/>
                <a:ea typeface="+mn-ea"/>
                <a:cs typeface="+mn-cs"/>
              </a:rPr>
              <a:t>ork better </a:t>
            </a:r>
            <a:r>
              <a:rPr lang="mr-IN"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don</a:t>
            </a:r>
            <a:r>
              <a:rPr lang="mr-IN"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t keep stumbling</a:t>
            </a:r>
            <a:r>
              <a:rPr lang="en-US" sz="1200" b="1" kern="1200" baseline="0" dirty="0" smtClean="0">
                <a:solidFill>
                  <a:schemeClr val="tx1"/>
                </a:solidFill>
                <a:effectLst/>
                <a:latin typeface="+mn-lt"/>
                <a:ea typeface="+mn-ea"/>
                <a:cs typeface="+mn-cs"/>
              </a:rPr>
              <a:t> on the big hurdles </a:t>
            </a:r>
            <a:r>
              <a:rPr lang="mr-IN" sz="1200" b="1" kern="1200" baseline="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on-going challenge  </a:t>
            </a:r>
            <a:r>
              <a:rPr lang="mr-IN" sz="1200" b="1" kern="1200" baseline="0" dirty="0" smtClean="0">
                <a:solidFill>
                  <a:schemeClr val="tx1"/>
                </a:solidFill>
                <a:effectLst/>
                <a:latin typeface="+mn-lt"/>
                <a:ea typeface="+mn-ea"/>
                <a:cs typeface="+mn-cs"/>
              </a:rPr>
              <a:t>…</a:t>
            </a:r>
            <a:r>
              <a:rPr lang="en-AU" sz="1200" b="1" kern="1200" baseline="0" dirty="0" smtClean="0">
                <a:solidFill>
                  <a:schemeClr val="tx1"/>
                </a:solidFill>
                <a:effectLst/>
                <a:latin typeface="+mn-lt"/>
                <a:ea typeface="+mn-ea"/>
                <a:cs typeface="+mn-cs"/>
              </a:rPr>
              <a:t> important given trajectory of science</a:t>
            </a:r>
            <a:r>
              <a:rPr lang="mr-IN" sz="1200" b="1" kern="1200" baseline="0" dirty="0" smtClean="0">
                <a:solidFill>
                  <a:schemeClr val="tx1"/>
                </a:solidFill>
                <a:effectLst/>
                <a:latin typeface="+mn-lt"/>
                <a:ea typeface="+mn-ea"/>
                <a:cs typeface="+mn-cs"/>
              </a:rPr>
              <a:t>…</a:t>
            </a:r>
            <a:endParaRPr lang="en-AU"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taking appropriate measures for the protection and promotion of the health, safety, dignity, and rights of all individuals, but particularly those of women and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54DC54-81AA-1043-814C-15436819C440}" type="slidenum">
              <a:rPr lang="en-US" smtClean="0"/>
              <a:t>5</a:t>
            </a:fld>
            <a:endParaRPr lang="en-US"/>
          </a:p>
        </p:txBody>
      </p:sp>
    </p:spTree>
    <p:extLst>
      <p:ext uri="{BB962C8B-B14F-4D97-AF65-F5344CB8AC3E}">
        <p14:creationId xmlns:p14="http://schemas.microsoft.com/office/powerpoint/2010/main" val="169947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4DC54-81AA-1043-814C-15436819C440}" type="slidenum">
              <a:rPr lang="en-US" smtClean="0"/>
              <a:t>6</a:t>
            </a:fld>
            <a:endParaRPr lang="en-US"/>
          </a:p>
        </p:txBody>
      </p:sp>
    </p:spTree>
    <p:extLst>
      <p:ext uri="{BB962C8B-B14F-4D97-AF65-F5344CB8AC3E}">
        <p14:creationId xmlns:p14="http://schemas.microsoft.com/office/powerpoint/2010/main" val="93828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4DC54-81AA-1043-814C-15436819C440}" type="slidenum">
              <a:rPr lang="en-US" smtClean="0"/>
              <a:t>7</a:t>
            </a:fld>
            <a:endParaRPr lang="en-US"/>
          </a:p>
        </p:txBody>
      </p:sp>
    </p:spTree>
    <p:extLst>
      <p:ext uri="{BB962C8B-B14F-4D97-AF65-F5344CB8AC3E}">
        <p14:creationId xmlns:p14="http://schemas.microsoft.com/office/powerpoint/2010/main" val="212317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3/3/2017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3/3/2017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 Id="rId9" Type="http://schemas.openxmlformats.org/officeDocument/2006/relationships/image" Target="../media/image16.tif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sz="6000" dirty="0" smtClean="0"/>
              <a:t>ART symposium: comment on sessions</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Jeanne Snelling (Phd)</a:t>
            </a:r>
          </a:p>
          <a:p>
            <a:r>
              <a:rPr lang="en-US" dirty="0" smtClean="0"/>
              <a:t>Bioethics Centre / Faculty of law</a:t>
            </a:r>
          </a:p>
          <a:p>
            <a:r>
              <a:rPr lang="en-US" dirty="0" smtClean="0"/>
              <a:t>University of otago</a:t>
            </a:r>
          </a:p>
          <a:p>
            <a:endParaRPr lang="en-US" dirty="0"/>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32600" y="5734367"/>
            <a:ext cx="5143500" cy="925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9438831" y="5686996"/>
            <a:ext cx="1083564" cy="973201"/>
          </a:xfrm>
          <a:prstGeom prst="rect">
            <a:avLst/>
          </a:prstGeom>
        </p:spPr>
      </p:pic>
    </p:spTree>
    <p:extLst>
      <p:ext uri="{BB962C8B-B14F-4D97-AF65-F5344CB8AC3E}">
        <p14:creationId xmlns:p14="http://schemas.microsoft.com/office/powerpoint/2010/main" val="1536952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976746" y="1328738"/>
            <a:ext cx="10203872" cy="5030498"/>
          </a:xfrm>
        </p:spPr>
        <p:txBody>
          <a:bodyPr>
            <a:normAutofit fontScale="92500" lnSpcReduction="20000"/>
          </a:bodyPr>
          <a:lstStyle/>
          <a:p>
            <a:r>
              <a:rPr lang="en-US" dirty="0" smtClean="0"/>
              <a:t>Gareth: 		</a:t>
            </a:r>
            <a:r>
              <a:rPr lang="en-US" sz="2000" dirty="0" smtClean="0"/>
              <a:t>embryos under the </a:t>
            </a:r>
            <a:r>
              <a:rPr lang="en-US" dirty="0" smtClean="0"/>
              <a:t>law: inconsistency, </a:t>
            </a:r>
            <a:r>
              <a:rPr lang="en-US" dirty="0"/>
              <a:t>	</a:t>
            </a:r>
            <a:endParaRPr lang="en-US" sz="2000" dirty="0" smtClean="0"/>
          </a:p>
          <a:p>
            <a:pPr lvl="4"/>
            <a:r>
              <a:rPr lang="en-US" sz="2000" dirty="0" smtClean="0"/>
              <a:t>Embryo research ‘restrictive by default’:  ACART ‘advice’ 2007</a:t>
            </a:r>
          </a:p>
          <a:p>
            <a:pPr lvl="4"/>
            <a:r>
              <a:rPr lang="en-US" sz="2000" dirty="0"/>
              <a:t>I</a:t>
            </a:r>
            <a:r>
              <a:rPr lang="en-US" sz="2000" dirty="0" smtClean="0"/>
              <a:t>s </a:t>
            </a:r>
            <a:r>
              <a:rPr lang="en-US" sz="2000" dirty="0"/>
              <a:t>the HART Act ‘fit for purpose’?</a:t>
            </a:r>
          </a:p>
          <a:p>
            <a:pPr lvl="4"/>
            <a:endParaRPr lang="en-US" sz="2000" dirty="0" smtClean="0"/>
          </a:p>
          <a:p>
            <a:r>
              <a:rPr lang="en-US" dirty="0" smtClean="0"/>
              <a:t>Colin: 		regulatory challenges:</a:t>
            </a:r>
          </a:p>
          <a:p>
            <a:pPr lvl="4"/>
            <a:r>
              <a:rPr lang="en-US" sz="2000" dirty="0" smtClean="0"/>
              <a:t>‘normative’ challenge:	the ‘ought’ question	</a:t>
            </a:r>
          </a:p>
          <a:p>
            <a:pPr lvl="8"/>
            <a:r>
              <a:rPr lang="en-US" sz="2000" dirty="0" smtClean="0"/>
              <a:t>HART Act 2004 </a:t>
            </a:r>
            <a:r>
              <a:rPr lang="mr-IN" sz="2000" dirty="0" smtClean="0"/>
              <a:t>…</a:t>
            </a:r>
            <a:r>
              <a:rPr lang="en-AU" sz="2000" dirty="0" smtClean="0"/>
              <a:t> ?</a:t>
            </a:r>
          </a:p>
          <a:p>
            <a:pPr lvl="8"/>
            <a:r>
              <a:rPr lang="en-AU" sz="2000" dirty="0" smtClean="0"/>
              <a:t>‘robust and flexible’ framework?</a:t>
            </a:r>
          </a:p>
          <a:p>
            <a:pPr lvl="8"/>
            <a:r>
              <a:rPr lang="en-AU" sz="2000" dirty="0"/>
              <a:t>g</a:t>
            </a:r>
            <a:r>
              <a:rPr lang="en-AU" sz="2000" dirty="0" smtClean="0"/>
              <a:t>uiding principles</a:t>
            </a:r>
          </a:p>
          <a:p>
            <a:pPr lvl="8"/>
            <a:endParaRPr lang="en-US" sz="2000" dirty="0" smtClean="0"/>
          </a:p>
          <a:p>
            <a:pPr lvl="8"/>
            <a:r>
              <a:rPr lang="en-US" sz="2000" dirty="0" smtClean="0"/>
              <a:t>Preimplantation HLA tissue typing:  	</a:t>
            </a:r>
            <a:r>
              <a:rPr lang="en-US" sz="2000" dirty="0"/>
              <a:t> </a:t>
            </a:r>
          </a:p>
          <a:p>
            <a:pPr lvl="8">
              <a:buFont typeface="Arial" charset="0"/>
              <a:buChar char="•"/>
            </a:pPr>
            <a:r>
              <a:rPr lang="en-US" sz="2000" dirty="0" smtClean="0"/>
              <a:t>Procedural legitimacy</a:t>
            </a:r>
            <a:r>
              <a:rPr lang="en-US" sz="2000" u="sng" dirty="0" smtClean="0"/>
              <a:t>:</a:t>
            </a:r>
            <a:r>
              <a:rPr lang="en-US" sz="2000" dirty="0" smtClean="0"/>
              <a:t> process 2009-2014; Substantive legitimacy: regulatory position justified according to </a:t>
            </a:r>
            <a:r>
              <a:rPr lang="en-US" sz="2000" smtClean="0"/>
              <a:t>accepted principles?</a:t>
            </a:r>
            <a:endParaRPr lang="en-US" sz="2000" dirty="0"/>
          </a:p>
        </p:txBody>
      </p:sp>
    </p:spTree>
    <p:extLst>
      <p:ext uri="{BB962C8B-B14F-4D97-AF65-F5344CB8AC3E}">
        <p14:creationId xmlns:p14="http://schemas.microsoft.com/office/powerpoint/2010/main" val="18572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742950"/>
            <a:ext cx="8947522" cy="1110298"/>
          </a:xfrm>
        </p:spPr>
        <p:txBody>
          <a:bodyPr/>
          <a:lstStyle/>
          <a:p>
            <a:r>
              <a:rPr lang="en-US" dirty="0" smtClean="0"/>
              <a:t>The ‘problem’</a:t>
            </a:r>
            <a:r>
              <a:rPr lang="en-AU" dirty="0" smtClean="0"/>
              <a:t> </a:t>
            </a:r>
            <a:r>
              <a:rPr lang="mr-IN" dirty="0" smtClean="0"/>
              <a:t>…</a:t>
            </a:r>
            <a:r>
              <a:rPr lang="en-AU" dirty="0" smtClean="0"/>
              <a:t> ? </a:t>
            </a:r>
            <a:endParaRPr lang="en-US" dirty="0"/>
          </a:p>
        </p:txBody>
      </p:sp>
      <p:pic>
        <p:nvPicPr>
          <p:cNvPr id="4" name="Content Placeholder 3"/>
          <p:cNvPicPr>
            <a:picLocks noGrp="1" noChangeAspect="1"/>
          </p:cNvPicPr>
          <p:nvPr>
            <p:ph idx="1"/>
          </p:nvPr>
        </p:nvPicPr>
        <p:blipFill>
          <a:blip r:embed="rId3"/>
          <a:stretch>
            <a:fillRect/>
          </a:stretch>
        </p:blipFill>
        <p:spPr>
          <a:xfrm>
            <a:off x="3525805" y="2451410"/>
            <a:ext cx="4767072" cy="3488944"/>
          </a:xfrm>
          <a:prstGeom prst="rect">
            <a:avLst/>
          </a:prstGeom>
        </p:spPr>
      </p:pic>
    </p:spTree>
    <p:extLst>
      <p:ext uri="{BB962C8B-B14F-4D97-AF65-F5344CB8AC3E}">
        <p14:creationId xmlns:p14="http://schemas.microsoft.com/office/powerpoint/2010/main" val="138012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259080"/>
            <a:ext cx="9404723" cy="1594168"/>
          </a:xfrm>
        </p:spPr>
        <p:txBody>
          <a:bodyPr/>
          <a:lstStyle/>
          <a:p>
            <a:r>
              <a:rPr lang="en-US" dirty="0" smtClean="0"/>
              <a:t>Who decides </a:t>
            </a:r>
            <a:r>
              <a:rPr lang="mr-IN" dirty="0" smtClean="0"/>
              <a:t>…</a:t>
            </a:r>
            <a:r>
              <a:rPr lang="en-AU" dirty="0" smtClean="0"/>
              <a:t> ?</a:t>
            </a:r>
            <a:endParaRPr lang="en-US" dirty="0"/>
          </a:p>
        </p:txBody>
      </p:sp>
      <p:sp>
        <p:nvSpPr>
          <p:cNvPr id="5" name="Text Placeholder 4"/>
          <p:cNvSpPr>
            <a:spLocks noGrp="1"/>
          </p:cNvSpPr>
          <p:nvPr>
            <p:ph type="body" idx="1"/>
          </p:nvPr>
        </p:nvSpPr>
        <p:spPr>
          <a:xfrm>
            <a:off x="632947" y="1691640"/>
            <a:ext cx="2946866" cy="502920"/>
          </a:xfrm>
        </p:spPr>
        <p:txBody>
          <a:bodyPr/>
          <a:lstStyle/>
          <a:p>
            <a:r>
              <a:rPr lang="en-US" dirty="0" smtClean="0"/>
              <a:t>35. Functions of ACART</a:t>
            </a:r>
            <a:endParaRPr lang="en-US" dirty="0"/>
          </a:p>
        </p:txBody>
      </p:sp>
      <p:sp>
        <p:nvSpPr>
          <p:cNvPr id="8" name="Text Placeholder 7"/>
          <p:cNvSpPr>
            <a:spLocks noGrp="1"/>
          </p:cNvSpPr>
          <p:nvPr>
            <p:ph type="body" sz="half" idx="15"/>
          </p:nvPr>
        </p:nvSpPr>
        <p:spPr>
          <a:xfrm>
            <a:off x="652463" y="2557462"/>
            <a:ext cx="2927350" cy="3698876"/>
          </a:xfrm>
        </p:spPr>
        <p:txBody>
          <a:bodyPr>
            <a:normAutofit/>
          </a:bodyPr>
          <a:lstStyle/>
          <a:p>
            <a:pPr marL="342900" indent="-342900">
              <a:buAutoNum type="alphaLcPeriod"/>
            </a:pPr>
            <a:r>
              <a:rPr lang="en-US" b="1" dirty="0" smtClean="0">
                <a:solidFill>
                  <a:schemeClr val="accent2"/>
                </a:solidFill>
              </a:rPr>
              <a:t>To issue guidelines &amp; give advice to ECART </a:t>
            </a:r>
            <a:r>
              <a:rPr lang="mr-IN" b="1" dirty="0" smtClean="0"/>
              <a:t>…</a:t>
            </a:r>
            <a:r>
              <a:rPr lang="en-AU" b="1" dirty="0" smtClean="0"/>
              <a:t> keep under review</a:t>
            </a:r>
          </a:p>
          <a:p>
            <a:pPr marL="342900" indent="-342900">
              <a:buAutoNum type="alphaLcPeriod"/>
            </a:pPr>
            <a:r>
              <a:rPr lang="en-AU" b="1" dirty="0">
                <a:solidFill>
                  <a:schemeClr val="accent2"/>
                </a:solidFill>
              </a:rPr>
              <a:t>P</a:t>
            </a:r>
            <a:r>
              <a:rPr lang="en-AU" b="1" dirty="0" smtClean="0">
                <a:solidFill>
                  <a:schemeClr val="accent2"/>
                </a:solidFill>
              </a:rPr>
              <a:t>rovide advice to the Minister </a:t>
            </a:r>
            <a:r>
              <a:rPr lang="en-AU" b="1" dirty="0" smtClean="0"/>
              <a:t>on aspects/issues of assisted reproductive procedures &amp; research</a:t>
            </a:r>
          </a:p>
          <a:p>
            <a:pPr marL="342900" indent="-342900">
              <a:buAutoNum type="alphaLcPeriod"/>
            </a:pPr>
            <a:endParaRPr lang="en-AU" dirty="0"/>
          </a:p>
          <a:p>
            <a:r>
              <a:rPr lang="en-AU" b="1" dirty="0" smtClean="0"/>
              <a:t>Requirement to consult (s 41)</a:t>
            </a:r>
          </a:p>
          <a:p>
            <a:r>
              <a:rPr lang="en-AU" dirty="0"/>
              <a:t>	</a:t>
            </a:r>
            <a:r>
              <a:rPr lang="en-AU" dirty="0" smtClean="0"/>
              <a:t>Before ACART issues 	guidelines to ECART, it 	must </a:t>
            </a:r>
            <a:r>
              <a:rPr lang="en-AU" b="1" dirty="0" smtClean="0">
                <a:solidFill>
                  <a:schemeClr val="accent2"/>
                </a:solidFill>
              </a:rPr>
              <a:t>consult</a:t>
            </a:r>
            <a:r>
              <a:rPr lang="en-AU" dirty="0" smtClean="0">
                <a:solidFill>
                  <a:schemeClr val="accent2"/>
                </a:solidFill>
              </a:rPr>
              <a:t> </a:t>
            </a:r>
            <a:r>
              <a:rPr lang="en-AU" dirty="0" smtClean="0"/>
              <a:t>on the 	proposed guidelines with 	the Minister</a:t>
            </a:r>
            <a:endParaRPr lang="en-US" dirty="0"/>
          </a:p>
          <a:p>
            <a:pPr marL="342900" indent="-342900">
              <a:buAutoNum type="alphaLcPeriod"/>
            </a:pPr>
            <a:endParaRPr lang="en-AU" dirty="0" smtClean="0"/>
          </a:p>
        </p:txBody>
      </p:sp>
      <p:sp>
        <p:nvSpPr>
          <p:cNvPr id="6" name="Text Placeholder 5"/>
          <p:cNvSpPr>
            <a:spLocks noGrp="1"/>
          </p:cNvSpPr>
          <p:nvPr>
            <p:ph type="body" sz="quarter" idx="3"/>
          </p:nvPr>
        </p:nvSpPr>
        <p:spPr>
          <a:xfrm>
            <a:off x="3771900" y="1981200"/>
            <a:ext cx="3352800" cy="213360"/>
          </a:xfrm>
        </p:spPr>
        <p:txBody>
          <a:bodyPr/>
          <a:lstStyle/>
          <a:p>
            <a:r>
              <a:rPr lang="en-US" dirty="0" smtClean="0"/>
              <a:t>36. ACART may issue guidelines </a:t>
            </a:r>
            <a:r>
              <a:rPr lang="en-US" b="1" dirty="0" smtClean="0"/>
              <a:t>only</a:t>
            </a:r>
            <a:r>
              <a:rPr lang="en-US" dirty="0" smtClean="0"/>
              <a:t> after</a:t>
            </a:r>
            <a:endParaRPr lang="en-US" dirty="0"/>
          </a:p>
        </p:txBody>
      </p:sp>
      <p:sp>
        <p:nvSpPr>
          <p:cNvPr id="9" name="Text Placeholder 8"/>
          <p:cNvSpPr>
            <a:spLocks noGrp="1"/>
          </p:cNvSpPr>
          <p:nvPr>
            <p:ph type="body" sz="half" idx="16"/>
          </p:nvPr>
        </p:nvSpPr>
        <p:spPr>
          <a:xfrm>
            <a:off x="3873106" y="2322512"/>
            <a:ext cx="2946794" cy="3933826"/>
          </a:xfrm>
        </p:spPr>
        <p:txBody>
          <a:bodyPr/>
          <a:lstStyle/>
          <a:p>
            <a:endParaRPr lang="en-US" dirty="0" smtClean="0"/>
          </a:p>
          <a:p>
            <a:r>
              <a:rPr lang="en-US" dirty="0" smtClean="0"/>
              <a:t>1a. 	P</a:t>
            </a:r>
            <a:r>
              <a:rPr lang="en-AU" dirty="0" err="1" smtClean="0"/>
              <a:t>roviding</a:t>
            </a:r>
            <a:r>
              <a:rPr lang="en-AU" dirty="0" smtClean="0"/>
              <a:t> a reasonable 	opportunity </a:t>
            </a:r>
            <a:r>
              <a:rPr lang="en-AU" dirty="0"/>
              <a:t>for public </a:t>
            </a:r>
            <a:r>
              <a:rPr lang="en-AU" dirty="0" smtClean="0"/>
              <a:t>	submissions </a:t>
            </a:r>
            <a:r>
              <a:rPr lang="en-AU" dirty="0"/>
              <a:t>… </a:t>
            </a:r>
            <a:endParaRPr lang="en-US" dirty="0"/>
          </a:p>
          <a:p>
            <a:r>
              <a:rPr lang="en-AU" dirty="0" smtClean="0"/>
              <a:t>2. 	When </a:t>
            </a:r>
            <a:r>
              <a:rPr lang="en-AU" dirty="0"/>
              <a:t>ACART issues </a:t>
            </a:r>
            <a:r>
              <a:rPr lang="en-AU" dirty="0" smtClean="0"/>
              <a:t>	guidelines </a:t>
            </a:r>
            <a:r>
              <a:rPr lang="en-AU" dirty="0"/>
              <a:t>… </a:t>
            </a:r>
            <a:r>
              <a:rPr lang="en-AU" dirty="0" smtClean="0"/>
              <a:t>it must </a:t>
            </a:r>
          </a:p>
          <a:p>
            <a:r>
              <a:rPr lang="en-AU" dirty="0"/>
              <a:t> </a:t>
            </a:r>
            <a:r>
              <a:rPr lang="en-AU" dirty="0" smtClean="0"/>
              <a:t>    a. give </a:t>
            </a:r>
            <a:r>
              <a:rPr lang="en-AU" dirty="0"/>
              <a:t>copies </a:t>
            </a:r>
            <a:r>
              <a:rPr lang="en-AU" dirty="0" smtClean="0"/>
              <a:t>to Minister, D-	G of health, ECART and 	providers </a:t>
            </a:r>
            <a:r>
              <a:rPr lang="mr-IN" dirty="0" smtClean="0"/>
              <a:t>…</a:t>
            </a:r>
            <a:r>
              <a:rPr lang="en-AU" dirty="0" smtClean="0"/>
              <a:t> </a:t>
            </a:r>
            <a:endParaRPr lang="en-US" dirty="0"/>
          </a:p>
          <a:p>
            <a:r>
              <a:rPr lang="en-AU" b="1" dirty="0" smtClean="0"/>
              <a:t>3. </a:t>
            </a:r>
            <a:r>
              <a:rPr lang="en-AU" dirty="0" smtClean="0"/>
              <a:t>	</a:t>
            </a:r>
            <a:r>
              <a:rPr lang="en-AU" b="1" dirty="0" smtClean="0"/>
              <a:t>Minister </a:t>
            </a:r>
            <a:r>
              <a:rPr lang="en-AU" b="1" dirty="0"/>
              <a:t>must present copy </a:t>
            </a:r>
            <a:r>
              <a:rPr lang="en-AU" b="1" dirty="0" smtClean="0"/>
              <a:t>	of </a:t>
            </a:r>
            <a:r>
              <a:rPr lang="en-AU" b="1" dirty="0"/>
              <a:t>guidelines to </a:t>
            </a:r>
            <a:r>
              <a:rPr lang="en-AU" b="1" dirty="0" err="1"/>
              <a:t>HoR</a:t>
            </a:r>
            <a:r>
              <a:rPr lang="en-AU" b="1" dirty="0"/>
              <a:t> as </a:t>
            </a:r>
            <a:r>
              <a:rPr lang="en-AU" b="1" dirty="0" smtClean="0"/>
              <a:t>	soon </a:t>
            </a:r>
            <a:r>
              <a:rPr lang="en-AU" b="1" dirty="0"/>
              <a:t>as practicable after </a:t>
            </a:r>
            <a:r>
              <a:rPr lang="en-AU" b="1" dirty="0" smtClean="0"/>
              <a:t>	receiving </a:t>
            </a:r>
            <a:endParaRPr lang="en-US" b="1" dirty="0"/>
          </a:p>
          <a:p>
            <a:endParaRPr lang="en-US" dirty="0"/>
          </a:p>
        </p:txBody>
      </p:sp>
      <p:sp>
        <p:nvSpPr>
          <p:cNvPr id="7" name="Text Placeholder 6"/>
          <p:cNvSpPr>
            <a:spLocks noGrp="1"/>
          </p:cNvSpPr>
          <p:nvPr>
            <p:ph type="body" sz="quarter" idx="13"/>
          </p:nvPr>
        </p:nvSpPr>
        <p:spPr>
          <a:xfrm>
            <a:off x="7124700" y="1981200"/>
            <a:ext cx="3996018" cy="213360"/>
          </a:xfrm>
        </p:spPr>
        <p:txBody>
          <a:bodyPr/>
          <a:lstStyle/>
          <a:p>
            <a:r>
              <a:rPr lang="en-US" dirty="0" smtClean="0"/>
              <a:t>37. &amp; 38. ACART to provide specific advice </a:t>
            </a:r>
            <a:endParaRPr lang="en-US" dirty="0"/>
          </a:p>
        </p:txBody>
      </p:sp>
      <p:sp>
        <p:nvSpPr>
          <p:cNvPr id="10" name="Text Placeholder 9"/>
          <p:cNvSpPr>
            <a:spLocks noGrp="1"/>
          </p:cNvSpPr>
          <p:nvPr>
            <p:ph type="body" sz="half" idx="17"/>
          </p:nvPr>
        </p:nvSpPr>
        <p:spPr>
          <a:xfrm>
            <a:off x="7232276" y="2557462"/>
            <a:ext cx="3041277" cy="3751897"/>
          </a:xfrm>
        </p:spPr>
        <p:txBody>
          <a:bodyPr>
            <a:normAutofit lnSpcReduction="10000"/>
          </a:bodyPr>
          <a:lstStyle/>
          <a:p>
            <a:r>
              <a:rPr lang="en-AU" b="1" dirty="0"/>
              <a:t>ACART must</a:t>
            </a:r>
            <a:r>
              <a:rPr lang="en-AU" dirty="0"/>
              <a:t>, </a:t>
            </a:r>
            <a:r>
              <a:rPr lang="en-AU" dirty="0" smtClean="0"/>
              <a:t>within timeframes </a:t>
            </a:r>
            <a:r>
              <a:rPr lang="en-AU" dirty="0"/>
              <a:t>agreed with the Minister, </a:t>
            </a:r>
            <a:r>
              <a:rPr lang="en-AU" b="1" dirty="0"/>
              <a:t>provide Minister with information, </a:t>
            </a:r>
            <a:r>
              <a:rPr lang="en-AU" b="1" dirty="0" smtClean="0"/>
              <a:t>advice </a:t>
            </a:r>
            <a:r>
              <a:rPr lang="en-AU" b="1" dirty="0"/>
              <a:t>and if it thinks fit, recommendations on … </a:t>
            </a:r>
            <a:endParaRPr lang="en-AU" b="1" dirty="0" smtClean="0"/>
          </a:p>
          <a:p>
            <a:pPr marL="342900" indent="-342900">
              <a:buAutoNum type="arabicPlain" startAt="37"/>
            </a:pPr>
            <a:r>
              <a:rPr lang="en-AU" dirty="0" smtClean="0"/>
              <a:t>research </a:t>
            </a:r>
            <a:endParaRPr lang="en-AU" dirty="0"/>
          </a:p>
          <a:p>
            <a:pPr marL="342900" indent="-342900">
              <a:buAutoNum type="arabicPlain" startAt="37"/>
            </a:pPr>
            <a:r>
              <a:rPr lang="en-AU" dirty="0" smtClean="0"/>
              <a:t>ART </a:t>
            </a:r>
            <a:r>
              <a:rPr lang="mr-IN" dirty="0" smtClean="0"/>
              <a:t>…</a:t>
            </a:r>
            <a:r>
              <a:rPr lang="en-AU" dirty="0" smtClean="0"/>
              <a:t>  including preimplantation selection</a:t>
            </a:r>
          </a:p>
          <a:p>
            <a:pPr marL="342900" indent="-342900">
              <a:buAutoNum type="arabicPlain" startAt="37"/>
            </a:pPr>
            <a:endParaRPr lang="en-AU" dirty="0"/>
          </a:p>
          <a:p>
            <a:pPr marL="342900" indent="-342900">
              <a:buFont typeface="Wingdings 3" charset="2"/>
              <a:buAutoNum type="arabicPlain" startAt="37"/>
            </a:pPr>
            <a:r>
              <a:rPr lang="en-AU" dirty="0" smtClean="0"/>
              <a:t>Before giving ‘</a:t>
            </a:r>
            <a:r>
              <a:rPr lang="en-AU" b="1" dirty="0" smtClean="0"/>
              <a:t>significant advice’ to Minister ACART must given interested parties/public a reasonable opportunity to make submissions </a:t>
            </a:r>
            <a:endParaRPr lang="en-US" b="1" dirty="0"/>
          </a:p>
        </p:txBody>
      </p:sp>
    </p:spTree>
    <p:extLst>
      <p:ext uri="{BB962C8B-B14F-4D97-AF65-F5344CB8AC3E}">
        <p14:creationId xmlns:p14="http://schemas.microsoft.com/office/powerpoint/2010/main" val="8109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uiExpand="1" build="p"/>
      <p:bldP spid="6" grpId="0" build="p"/>
      <p:bldP spid="9" grpId="0" uiExpand="1" build="p"/>
      <p:bldP spid="7" grpId="0" build="p"/>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54953" y="0"/>
            <a:ext cx="3401064" cy="1506071"/>
          </a:xfrm>
        </p:spPr>
        <p:txBody>
          <a:bodyPr>
            <a:normAutofit/>
          </a:bodyPr>
          <a:lstStyle/>
          <a:p>
            <a:r>
              <a:rPr lang="en-US" dirty="0" smtClean="0"/>
              <a:t/>
            </a:r>
            <a:br>
              <a:rPr lang="en-US" dirty="0" smtClean="0"/>
            </a:br>
            <a:r>
              <a:rPr lang="en-US" sz="2000" dirty="0" smtClean="0"/>
              <a:t>Procedural legitimacy?</a:t>
            </a:r>
            <a:br>
              <a:rPr lang="en-US" sz="2000" dirty="0" smtClean="0"/>
            </a:br>
            <a:r>
              <a:rPr lang="en-US" sz="2000" dirty="0"/>
              <a:t>Does it matter</a:t>
            </a:r>
            <a:r>
              <a:rPr lang="en-US" sz="2000" dirty="0" smtClean="0"/>
              <a:t>?</a:t>
            </a:r>
            <a:r>
              <a:rPr lang="en-US" dirty="0"/>
              <a:t/>
            </a:r>
            <a:br>
              <a:rPr lang="en-US" dirty="0"/>
            </a:br>
            <a:endParaRPr lang="en-US" dirty="0"/>
          </a:p>
        </p:txBody>
      </p:sp>
      <p:sp>
        <p:nvSpPr>
          <p:cNvPr id="19" name="Content Placeholder 18"/>
          <p:cNvSpPr>
            <a:spLocks noGrp="1"/>
          </p:cNvSpPr>
          <p:nvPr>
            <p:ph idx="1"/>
          </p:nvPr>
        </p:nvSpPr>
        <p:spPr>
          <a:xfrm>
            <a:off x="6243643" y="-400050"/>
            <a:ext cx="4153537" cy="64198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HART Act principles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20" name="Text Placeholder 19"/>
          <p:cNvSpPr>
            <a:spLocks noGrp="1"/>
          </p:cNvSpPr>
          <p:nvPr>
            <p:ph type="body" sz="half" idx="2"/>
          </p:nvPr>
        </p:nvSpPr>
        <p:spPr>
          <a:xfrm>
            <a:off x="1154953" y="1398495"/>
            <a:ext cx="3847353" cy="5351930"/>
          </a:xfrm>
        </p:spPr>
        <p:txBody>
          <a:bodyPr>
            <a:normAutofit fontScale="62500" lnSpcReduction="20000"/>
          </a:bodyPr>
          <a:lstStyle/>
          <a:p>
            <a:r>
              <a:rPr lang="en-US" sz="2900" dirty="0" smtClean="0"/>
              <a:t>Substantive legitimacy: policy position justifiable? </a:t>
            </a:r>
            <a:r>
              <a:rPr lang="mr-IN" sz="2900" dirty="0" smtClean="0"/>
              <a:t>–</a:t>
            </a:r>
            <a:r>
              <a:rPr lang="en-US" sz="2900" dirty="0" smtClean="0"/>
              <a:t> </a:t>
            </a:r>
          </a:p>
          <a:p>
            <a:r>
              <a:rPr lang="en-US" sz="2900" dirty="0"/>
              <a:t>	</a:t>
            </a:r>
            <a:r>
              <a:rPr lang="en-US" sz="2900" dirty="0" smtClean="0"/>
              <a:t>not adopting 	advice/guidelines is 	endorsing a regulatory 	position (default)</a:t>
            </a:r>
          </a:p>
          <a:p>
            <a:endParaRPr lang="en-AU" sz="2900" dirty="0"/>
          </a:p>
          <a:p>
            <a:r>
              <a:rPr lang="en-AU" sz="2900" dirty="0" smtClean="0"/>
              <a:t>Purpose/principles of Act: 	</a:t>
            </a:r>
          </a:p>
          <a:p>
            <a:pPr marL="342900" indent="-342900">
              <a:buFont typeface="Wingdings" charset="2"/>
              <a:buChar char="Ø"/>
            </a:pPr>
            <a:r>
              <a:rPr lang="en-AU" sz="2900" dirty="0" smtClean="0"/>
              <a:t>‘secure the benefits’: taking appropriate measures to protect &amp; promote health, safety, dignity &amp; rights </a:t>
            </a:r>
          </a:p>
          <a:p>
            <a:pPr marL="342900" indent="-342900">
              <a:buFont typeface="Wingdings" charset="2"/>
              <a:buChar char="Ø"/>
            </a:pPr>
            <a:r>
              <a:rPr lang="en-AU" sz="2900" dirty="0" smtClean="0"/>
              <a:t>‘robust &amp; flexible 	framework’</a:t>
            </a:r>
          </a:p>
          <a:p>
            <a:endParaRPr lang="en-US" sz="2900" dirty="0" smtClean="0"/>
          </a:p>
          <a:p>
            <a:r>
              <a:rPr lang="en-US" sz="2900" dirty="0"/>
              <a:t>Expectation: </a:t>
            </a:r>
            <a:r>
              <a:rPr lang="en-US" sz="2900" dirty="0" smtClean="0"/>
              <a:t>reasoned  &amp; transparent </a:t>
            </a:r>
            <a:r>
              <a:rPr lang="en-US" sz="2900" dirty="0"/>
              <a:t>response to advice </a:t>
            </a:r>
            <a:r>
              <a:rPr lang="mr-IN" sz="2900" dirty="0" smtClean="0"/>
              <a:t>…</a:t>
            </a:r>
            <a:r>
              <a:rPr lang="en-AU" sz="2900" dirty="0" smtClean="0"/>
              <a:t> application of principles </a:t>
            </a:r>
            <a:r>
              <a:rPr lang="mr-IN" sz="2900" dirty="0" smtClean="0"/>
              <a:t>…</a:t>
            </a:r>
            <a:r>
              <a:rPr lang="en-AU" sz="2900" dirty="0" smtClean="0"/>
              <a:t> ongoing dialogue </a:t>
            </a:r>
            <a:endParaRPr lang="en-AU" sz="2900" dirty="0"/>
          </a:p>
          <a:p>
            <a:endParaRPr lang="en-US" sz="2400" dirty="0"/>
          </a:p>
          <a:p>
            <a:endParaRPr lang="en-US" sz="2400" dirty="0" smtClean="0"/>
          </a:p>
          <a:p>
            <a:endParaRPr lang="en-US" sz="2400" dirty="0"/>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668" y="1643063"/>
            <a:ext cx="4153535" cy="4645660"/>
          </a:xfrm>
          <a:prstGeom prst="rect">
            <a:avLst/>
          </a:prstGeom>
        </p:spPr>
      </p:pic>
    </p:spTree>
    <p:extLst>
      <p:ext uri="{BB962C8B-B14F-4D97-AF65-F5344CB8AC3E}">
        <p14:creationId xmlns:p14="http://schemas.microsoft.com/office/powerpoint/2010/main" val="19713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build="p"/>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6424"/>
            <a:ext cx="9224639" cy="1400530"/>
          </a:xfrm>
        </p:spPr>
        <p:txBody>
          <a:bodyPr/>
          <a:lstStyle/>
          <a:p>
            <a:r>
              <a:rPr lang="en-US" dirty="0" smtClean="0"/>
              <a:t>Doorstep </a:t>
            </a:r>
            <a:r>
              <a:rPr lang="mr-IN" dirty="0" smtClean="0"/>
              <a:t>…</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663" y="1650109"/>
            <a:ext cx="3063240" cy="55626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663" y="2206369"/>
            <a:ext cx="3082290" cy="2914650"/>
          </a:xfrm>
          <a:prstGeom prst="rect">
            <a:avLst/>
          </a:prstGeom>
        </p:spPr>
      </p:pic>
      <p:pic>
        <p:nvPicPr>
          <p:cNvPr id="16" name="Content Placeholder 15"/>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4895433" y="163834"/>
            <a:ext cx="2855468" cy="3051048"/>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9402" y="3827962"/>
            <a:ext cx="2851912" cy="2873248"/>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42765" y="3322645"/>
            <a:ext cx="2859024" cy="519176"/>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17907" y="1865664"/>
            <a:ext cx="3427984" cy="2538984"/>
          </a:xfrm>
          <a:prstGeom prst="rect">
            <a:avLst/>
          </a:prstGeom>
        </p:spPr>
      </p:pic>
      <p:pic>
        <p:nvPicPr>
          <p:cNvPr id="23" name="Picture 22"/>
          <p:cNvPicPr>
            <a:picLocks noChangeAspect="1"/>
          </p:cNvPicPr>
          <p:nvPr/>
        </p:nvPicPr>
        <p:blipFill>
          <a:blip r:embed="rId9"/>
          <a:stretch>
            <a:fillRect/>
          </a:stretch>
        </p:blipFill>
        <p:spPr>
          <a:xfrm>
            <a:off x="8317907" y="798864"/>
            <a:ext cx="3427984" cy="1066800"/>
          </a:xfrm>
          <a:prstGeom prst="rect">
            <a:avLst/>
          </a:prstGeom>
        </p:spPr>
      </p:pic>
      <p:sp>
        <p:nvSpPr>
          <p:cNvPr id="24" name="Rectangle 23"/>
          <p:cNvSpPr/>
          <p:nvPr/>
        </p:nvSpPr>
        <p:spPr>
          <a:xfrm>
            <a:off x="8336958" y="3971925"/>
            <a:ext cx="3408934" cy="2308324"/>
          </a:xfrm>
          <a:prstGeom prst="rect">
            <a:avLst/>
          </a:prstGeom>
        </p:spPr>
        <p:txBody>
          <a:bodyPr wrap="square">
            <a:spAutoFit/>
          </a:bodyPr>
          <a:lstStyle/>
          <a:p>
            <a:endParaRPr lang="en-US" dirty="0" smtClean="0"/>
          </a:p>
          <a:p>
            <a:endParaRPr lang="en-US" dirty="0"/>
          </a:p>
          <a:p>
            <a:r>
              <a:rPr lang="en-US" dirty="0" smtClean="0"/>
              <a:t>Next Generation </a:t>
            </a:r>
            <a:r>
              <a:rPr lang="en-US" dirty="0"/>
              <a:t>S</a:t>
            </a:r>
            <a:r>
              <a:rPr lang="en-US" dirty="0" smtClean="0"/>
              <a:t>equencing:</a:t>
            </a:r>
          </a:p>
          <a:p>
            <a:r>
              <a:rPr lang="en-US" dirty="0" smtClean="0"/>
              <a:t>Combines power of single gene mutation </a:t>
            </a:r>
            <a:r>
              <a:rPr lang="en-US" dirty="0"/>
              <a:t>detection &amp;</a:t>
            </a:r>
            <a:r>
              <a:rPr lang="en-US" dirty="0" smtClean="0"/>
              <a:t> </a:t>
            </a:r>
            <a:r>
              <a:rPr lang="en-US" dirty="0"/>
              <a:t>complete 24-chromosome </a:t>
            </a:r>
            <a:r>
              <a:rPr lang="en-US" dirty="0" smtClean="0"/>
              <a:t>screening</a:t>
            </a:r>
            <a:r>
              <a:rPr lang="en-US" dirty="0"/>
              <a:t>. </a:t>
            </a:r>
            <a:endParaRPr lang="en-US" dirty="0" smtClean="0"/>
          </a:p>
        </p:txBody>
      </p:sp>
      <p:sp>
        <p:nvSpPr>
          <p:cNvPr id="26" name="Frame 25"/>
          <p:cNvSpPr/>
          <p:nvPr/>
        </p:nvSpPr>
        <p:spPr>
          <a:xfrm>
            <a:off x="10758491" y="2280990"/>
            <a:ext cx="1006451" cy="212365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07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sz="6000" dirty="0" smtClean="0"/>
              <a:t>ART symposium: comment on sessions</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Jeanne Snelling (Phd)</a:t>
            </a:r>
          </a:p>
          <a:p>
            <a:r>
              <a:rPr lang="en-US" dirty="0" smtClean="0"/>
              <a:t>Bioethics Centre / Faculty of law</a:t>
            </a:r>
          </a:p>
          <a:p>
            <a:r>
              <a:rPr lang="en-US" dirty="0" smtClean="0"/>
              <a:t>University of otago</a:t>
            </a:r>
          </a:p>
          <a:p>
            <a:endParaRPr lang="en-US" dirty="0"/>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32600" y="5734367"/>
            <a:ext cx="5143500" cy="925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9555163" y="5710681"/>
            <a:ext cx="1083564" cy="973201"/>
          </a:xfrm>
          <a:prstGeom prst="rect">
            <a:avLst/>
          </a:prstGeom>
        </p:spPr>
      </p:pic>
    </p:spTree>
    <p:extLst>
      <p:ext uri="{BB962C8B-B14F-4D97-AF65-F5344CB8AC3E}">
        <p14:creationId xmlns:p14="http://schemas.microsoft.com/office/powerpoint/2010/main" val="2008061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664</TotalTime>
  <Words>813</Words>
  <Application>Microsoft Office PowerPoint</Application>
  <PresentationFormat>Widescreen</PresentationFormat>
  <Paragraphs>117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Mangal</vt:lpstr>
      <vt:lpstr>Wingdings</vt:lpstr>
      <vt:lpstr>Wingdings 3</vt:lpstr>
      <vt:lpstr>Ion</vt:lpstr>
      <vt:lpstr> ART symposium: comment on sessions </vt:lpstr>
      <vt:lpstr>Overview</vt:lpstr>
      <vt:lpstr>The ‘problem’ … ? </vt:lpstr>
      <vt:lpstr>Who decides … ?</vt:lpstr>
      <vt:lpstr> Procedural legitimacy? Does it matter? </vt:lpstr>
      <vt:lpstr>Doorstep …</vt:lpstr>
      <vt:lpstr> ART symposium: comment on sessions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Snelling</dc:creator>
  <cp:lastModifiedBy>Jared Wilkinson</cp:lastModifiedBy>
  <cp:revision>74</cp:revision>
  <dcterms:created xsi:type="dcterms:W3CDTF">2017-02-07T22:27:33Z</dcterms:created>
  <dcterms:modified xsi:type="dcterms:W3CDTF">2017-03-03T00:18:42Z</dcterms:modified>
</cp:coreProperties>
</file>